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3" r:id="rId5"/>
    <p:sldMasterId id="2147483687" r:id="rId6"/>
  </p:sldMasterIdLst>
  <p:notesMasterIdLst>
    <p:notesMasterId r:id="rId23"/>
  </p:notesMasterIdLst>
  <p:sldIdLst>
    <p:sldId id="257" r:id="rId7"/>
    <p:sldId id="259" r:id="rId8"/>
    <p:sldId id="261" r:id="rId9"/>
    <p:sldId id="262" r:id="rId10"/>
    <p:sldId id="273" r:id="rId11"/>
    <p:sldId id="270" r:id="rId12"/>
    <p:sldId id="271" r:id="rId13"/>
    <p:sldId id="272" r:id="rId14"/>
    <p:sldId id="274" r:id="rId15"/>
    <p:sldId id="275" r:id="rId16"/>
    <p:sldId id="263" r:id="rId17"/>
    <p:sldId id="264" r:id="rId18"/>
    <p:sldId id="265" r:id="rId19"/>
    <p:sldId id="267" r:id="rId20"/>
    <p:sldId id="268" r:id="rId21"/>
    <p:sldId id="269" r:id="rId22"/>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2F92"/>
    <a:srgbClr val="EF4136"/>
    <a:srgbClr val="A6CE3C"/>
    <a:srgbClr val="FBAD18"/>
    <a:srgbClr val="D00A54"/>
    <a:srgbClr val="E60088"/>
    <a:srgbClr val="F04C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A8EEE4-E0DC-4EC3-AB1B-E81044BFB1A6}" v="5" dt="2024-03-02T10:44:36.159"/>
    <p1510:client id="{A95079C1-DD6D-E591-2849-3EC792D0B246}" v="19" dt="2024-03-03T09:39:03.441"/>
  </p1510:revLst>
</p1510:revInfo>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73" autoAdjust="0"/>
    <p:restoredTop sz="72033" autoAdjust="0"/>
  </p:normalViewPr>
  <p:slideViewPr>
    <p:cSldViewPr snapToGrid="0" showGuides="1">
      <p:cViewPr varScale="1">
        <p:scale>
          <a:sx n="81" d="100"/>
          <a:sy n="81" d="100"/>
        </p:scale>
        <p:origin x="103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idah Makwala" userId="S::jeridah.makwala@adaptit.com::ca57225c-3671-4e72-88f9-d6f8b6080059" providerId="AD" clId="Web-{A95079C1-DD6D-E591-2849-3EC792D0B246}"/>
    <pc:docChg chg="modSld">
      <pc:chgData name="Jeridah Makwala" userId="S::jeridah.makwala@adaptit.com::ca57225c-3671-4e72-88f9-d6f8b6080059" providerId="AD" clId="Web-{A95079C1-DD6D-E591-2849-3EC792D0B246}" dt="2024-03-03T09:39:01.019" v="14" actId="20577"/>
      <pc:docMkLst>
        <pc:docMk/>
      </pc:docMkLst>
      <pc:sldChg chg="modSp">
        <pc:chgData name="Jeridah Makwala" userId="S::jeridah.makwala@adaptit.com::ca57225c-3671-4e72-88f9-d6f8b6080059" providerId="AD" clId="Web-{A95079C1-DD6D-E591-2849-3EC792D0B246}" dt="2024-03-03T09:37:57.143" v="7" actId="20577"/>
        <pc:sldMkLst>
          <pc:docMk/>
          <pc:sldMk cId="2092356048" sldId="257"/>
        </pc:sldMkLst>
        <pc:spChg chg="mod">
          <ac:chgData name="Jeridah Makwala" userId="S::jeridah.makwala@adaptit.com::ca57225c-3671-4e72-88f9-d6f8b6080059" providerId="AD" clId="Web-{A95079C1-DD6D-E591-2849-3EC792D0B246}" dt="2024-03-03T09:37:57.143" v="7" actId="20577"/>
          <ac:spMkLst>
            <pc:docMk/>
            <pc:sldMk cId="2092356048" sldId="257"/>
            <ac:spMk id="14" creationId="{1AF3B7AD-0116-EA00-7D28-DA29D91FAF95}"/>
          </ac:spMkLst>
        </pc:spChg>
      </pc:sldChg>
      <pc:sldChg chg="modSp">
        <pc:chgData name="Jeridah Makwala" userId="S::jeridah.makwala@adaptit.com::ca57225c-3671-4e72-88f9-d6f8b6080059" providerId="AD" clId="Web-{A95079C1-DD6D-E591-2849-3EC792D0B246}" dt="2024-03-03T09:38:34.175" v="10" actId="20577"/>
        <pc:sldMkLst>
          <pc:docMk/>
          <pc:sldMk cId="1486797241" sldId="272"/>
        </pc:sldMkLst>
        <pc:spChg chg="mod">
          <ac:chgData name="Jeridah Makwala" userId="S::jeridah.makwala@adaptit.com::ca57225c-3671-4e72-88f9-d6f8b6080059" providerId="AD" clId="Web-{A95079C1-DD6D-E591-2849-3EC792D0B246}" dt="2024-03-03T09:38:34.175" v="10" actId="20577"/>
          <ac:spMkLst>
            <pc:docMk/>
            <pc:sldMk cId="1486797241" sldId="272"/>
            <ac:spMk id="2" creationId="{2B004B55-22AB-ADC8-9A37-3AAAF8127879}"/>
          </ac:spMkLst>
        </pc:spChg>
      </pc:sldChg>
      <pc:sldChg chg="modSp">
        <pc:chgData name="Jeridah Makwala" userId="S::jeridah.makwala@adaptit.com::ca57225c-3671-4e72-88f9-d6f8b6080059" providerId="AD" clId="Web-{A95079C1-DD6D-E591-2849-3EC792D0B246}" dt="2024-03-03T09:38:49.566" v="12" actId="20577"/>
        <pc:sldMkLst>
          <pc:docMk/>
          <pc:sldMk cId="3213093368" sldId="274"/>
        </pc:sldMkLst>
        <pc:spChg chg="mod">
          <ac:chgData name="Jeridah Makwala" userId="S::jeridah.makwala@adaptit.com::ca57225c-3671-4e72-88f9-d6f8b6080059" providerId="AD" clId="Web-{A95079C1-DD6D-E591-2849-3EC792D0B246}" dt="2024-03-03T09:38:49.566" v="12" actId="20577"/>
          <ac:spMkLst>
            <pc:docMk/>
            <pc:sldMk cId="3213093368" sldId="274"/>
            <ac:spMk id="2" creationId="{2B004B55-22AB-ADC8-9A37-3AAAF8127879}"/>
          </ac:spMkLst>
        </pc:spChg>
      </pc:sldChg>
      <pc:sldChg chg="modSp">
        <pc:chgData name="Jeridah Makwala" userId="S::jeridah.makwala@adaptit.com::ca57225c-3671-4e72-88f9-d6f8b6080059" providerId="AD" clId="Web-{A95079C1-DD6D-E591-2849-3EC792D0B246}" dt="2024-03-03T09:39:01.019" v="14" actId="20577"/>
        <pc:sldMkLst>
          <pc:docMk/>
          <pc:sldMk cId="3610245519" sldId="275"/>
        </pc:sldMkLst>
        <pc:spChg chg="mod">
          <ac:chgData name="Jeridah Makwala" userId="S::jeridah.makwala@adaptit.com::ca57225c-3671-4e72-88f9-d6f8b6080059" providerId="AD" clId="Web-{A95079C1-DD6D-E591-2849-3EC792D0B246}" dt="2024-03-03T09:39:01.019" v="14" actId="20577"/>
          <ac:spMkLst>
            <pc:docMk/>
            <pc:sldMk cId="3610245519" sldId="275"/>
            <ac:spMk id="2" creationId="{2B004B55-22AB-ADC8-9A37-3AAAF812787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bernard.mostert\AppData\Local\Microsoft\Windows\INetCache\Content.Outlook\L10RSQ4I\Client%20Awards%20Certificates%20for%202024%206%20October%202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bernard.mostert\AppData\Local\Microsoft\Windows\INetCache\Content.Outlook\L10RSQ4I\Client%20Awards%20Certificates%20for%202024%206%20October%202023.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062795489326045E-2"/>
          <c:y val="4.5394877348939162E-2"/>
          <c:w val="0.90507835543358384"/>
          <c:h val="0.87063115262180735"/>
        </c:manualLayout>
      </c:layout>
      <c:barChart>
        <c:barDir val="col"/>
        <c:grouping val="clustered"/>
        <c:varyColors val="0"/>
        <c:ser>
          <c:idx val="0"/>
          <c:order val="0"/>
          <c:spPr>
            <a:solidFill>
              <a:schemeClr val="accent3"/>
            </a:solidFill>
            <a:ln>
              <a:noFill/>
            </a:ln>
            <a:effectLst/>
          </c:spPr>
          <c:invertIfNegative val="0"/>
          <c:cat>
            <c:strRef>
              <c:f>Colleges!$C$10:$C$13</c:f>
              <c:strCache>
                <c:ptCount val="4"/>
                <c:pt idx="0">
                  <c:v>&lt;=5 Years</c:v>
                </c:pt>
                <c:pt idx="1">
                  <c:v>6 - 10 Years</c:v>
                </c:pt>
                <c:pt idx="2">
                  <c:v>11 - 15 Years</c:v>
                </c:pt>
                <c:pt idx="3">
                  <c:v>16 - 20 Years</c:v>
                </c:pt>
              </c:strCache>
            </c:strRef>
          </c:cat>
          <c:val>
            <c:numRef>
              <c:f>Colleges!$D$10:$D$13</c:f>
              <c:numCache>
                <c:formatCode>General</c:formatCode>
                <c:ptCount val="4"/>
                <c:pt idx="0">
                  <c:v>3</c:v>
                </c:pt>
                <c:pt idx="1">
                  <c:v>5</c:v>
                </c:pt>
                <c:pt idx="2">
                  <c:v>16</c:v>
                </c:pt>
                <c:pt idx="3">
                  <c:v>4</c:v>
                </c:pt>
              </c:numCache>
            </c:numRef>
          </c:val>
          <c:extLst>
            <c:ext xmlns:c16="http://schemas.microsoft.com/office/drawing/2014/chart" uri="{C3380CC4-5D6E-409C-BE32-E72D297353CC}">
              <c16:uniqueId val="{00000000-3129-4C50-9C5F-1DF717434D77}"/>
            </c:ext>
          </c:extLst>
        </c:ser>
        <c:dLbls>
          <c:showLegendKey val="0"/>
          <c:showVal val="0"/>
          <c:showCatName val="0"/>
          <c:showSerName val="0"/>
          <c:showPercent val="0"/>
          <c:showBubbleSize val="0"/>
        </c:dLbls>
        <c:gapWidth val="219"/>
        <c:overlap val="-27"/>
        <c:axId val="686160512"/>
        <c:axId val="686158352"/>
      </c:barChart>
      <c:lineChart>
        <c:grouping val="standard"/>
        <c:varyColors val="0"/>
        <c:ser>
          <c:idx val="1"/>
          <c:order val="1"/>
          <c:spPr>
            <a:ln w="28575" cap="rnd">
              <a:solidFill>
                <a:srgbClr val="EF4136"/>
              </a:solidFill>
              <a:prstDash val="sysDash"/>
              <a:round/>
            </a:ln>
            <a:effectLst/>
          </c:spPr>
          <c:marker>
            <c:symbol val="none"/>
          </c:marker>
          <c:cat>
            <c:strRef>
              <c:f>Colleges!$C$10:$C$13</c:f>
              <c:strCache>
                <c:ptCount val="4"/>
                <c:pt idx="0">
                  <c:v>&lt;=5 Years</c:v>
                </c:pt>
                <c:pt idx="1">
                  <c:v>6 - 10 Years</c:v>
                </c:pt>
                <c:pt idx="2">
                  <c:v>11 - 15 Years</c:v>
                </c:pt>
                <c:pt idx="3">
                  <c:v>16 - 20 Years</c:v>
                </c:pt>
              </c:strCache>
            </c:strRef>
          </c:cat>
          <c:val>
            <c:numRef>
              <c:f>Colleges!$E$10:$E$13</c:f>
              <c:numCache>
                <c:formatCode>General</c:formatCode>
                <c:ptCount val="4"/>
                <c:pt idx="0">
                  <c:v>12.107142857142858</c:v>
                </c:pt>
                <c:pt idx="1">
                  <c:v>12.107142857142858</c:v>
                </c:pt>
                <c:pt idx="2">
                  <c:v>12.107142857142858</c:v>
                </c:pt>
                <c:pt idx="3">
                  <c:v>12.107142857142858</c:v>
                </c:pt>
              </c:numCache>
            </c:numRef>
          </c:val>
          <c:smooth val="0"/>
          <c:extLst>
            <c:ext xmlns:c16="http://schemas.microsoft.com/office/drawing/2014/chart" uri="{C3380CC4-5D6E-409C-BE32-E72D297353CC}">
              <c16:uniqueId val="{00000001-3129-4C50-9C5F-1DF717434D77}"/>
            </c:ext>
          </c:extLst>
        </c:ser>
        <c:dLbls>
          <c:showLegendKey val="0"/>
          <c:showVal val="0"/>
          <c:showCatName val="0"/>
          <c:showSerName val="0"/>
          <c:showPercent val="0"/>
          <c:showBubbleSize val="0"/>
        </c:dLbls>
        <c:marker val="1"/>
        <c:smooth val="0"/>
        <c:axId val="686160512"/>
        <c:axId val="686158352"/>
      </c:lineChart>
      <c:catAx>
        <c:axId val="68616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686158352"/>
        <c:crosses val="autoZero"/>
        <c:auto val="1"/>
        <c:lblAlgn val="ctr"/>
        <c:lblOffset val="100"/>
        <c:noMultiLvlLbl val="0"/>
      </c:catAx>
      <c:valAx>
        <c:axId val="686158352"/>
        <c:scaling>
          <c:orientation val="minMax"/>
          <c:max val="18"/>
        </c:scaling>
        <c:delete val="0"/>
        <c:axPos val="l"/>
        <c:majorGridlines>
          <c:spPr>
            <a:ln w="9525" cap="flat" cmpd="sng" algn="ctr">
              <a:solidFill>
                <a:schemeClr val="accent5"/>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160512"/>
        <c:crosses val="autoZero"/>
        <c:crossBetween val="between"/>
        <c:majorUnit val="5"/>
      </c:valAx>
      <c:spPr>
        <a:noFill/>
        <a:ln>
          <a:noFill/>
        </a:ln>
        <a:effectLst/>
      </c:spPr>
    </c:plotArea>
    <c:plotVisOnly val="1"/>
    <c:dispBlanksAs val="gap"/>
    <c:showDLblsOverMax val="0"/>
  </c:chart>
  <c:spPr>
    <a:solidFill>
      <a:schemeClr val="bg1"/>
    </a:solidFill>
    <a:ln>
      <a:solidFill>
        <a:schemeClr val="accent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3"/>
            </a:solidFill>
            <a:ln>
              <a:noFill/>
            </a:ln>
            <a:effectLst/>
          </c:spPr>
          <c:invertIfNegative val="0"/>
          <c:cat>
            <c:strRef>
              <c:f>Universities!$C$8:$C$11</c:f>
              <c:strCache>
                <c:ptCount val="4"/>
                <c:pt idx="0">
                  <c:v>&lt; = 10 Years</c:v>
                </c:pt>
                <c:pt idx="1">
                  <c:v>11 - 20 Years</c:v>
                </c:pt>
                <c:pt idx="2">
                  <c:v>21 - 30 Years</c:v>
                </c:pt>
                <c:pt idx="3">
                  <c:v>&gt; 31 Years</c:v>
                </c:pt>
              </c:strCache>
            </c:strRef>
          </c:cat>
          <c:val>
            <c:numRef>
              <c:f>Universities!$D$8:$D$11</c:f>
              <c:numCache>
                <c:formatCode>General</c:formatCode>
                <c:ptCount val="4"/>
                <c:pt idx="0">
                  <c:v>4</c:v>
                </c:pt>
                <c:pt idx="1">
                  <c:v>6</c:v>
                </c:pt>
                <c:pt idx="2">
                  <c:v>7</c:v>
                </c:pt>
                <c:pt idx="3">
                  <c:v>13</c:v>
                </c:pt>
              </c:numCache>
            </c:numRef>
          </c:val>
          <c:extLst>
            <c:ext xmlns:c16="http://schemas.microsoft.com/office/drawing/2014/chart" uri="{C3380CC4-5D6E-409C-BE32-E72D297353CC}">
              <c16:uniqueId val="{00000000-A4B3-488E-8B58-82C29F3D3FE0}"/>
            </c:ext>
          </c:extLst>
        </c:ser>
        <c:dLbls>
          <c:showLegendKey val="0"/>
          <c:showVal val="0"/>
          <c:showCatName val="0"/>
          <c:showSerName val="0"/>
          <c:showPercent val="0"/>
          <c:showBubbleSize val="0"/>
        </c:dLbls>
        <c:gapWidth val="219"/>
        <c:overlap val="-27"/>
        <c:axId val="215325768"/>
        <c:axId val="215323608"/>
      </c:barChart>
      <c:lineChart>
        <c:grouping val="standard"/>
        <c:varyColors val="0"/>
        <c:ser>
          <c:idx val="1"/>
          <c:order val="1"/>
          <c:spPr>
            <a:ln w="28575" cap="rnd">
              <a:solidFill>
                <a:srgbClr val="F04C23"/>
              </a:solidFill>
              <a:prstDash val="sysDash"/>
              <a:round/>
            </a:ln>
            <a:effectLst/>
          </c:spPr>
          <c:marker>
            <c:symbol val="none"/>
          </c:marker>
          <c:cat>
            <c:strRef>
              <c:f>Universities!$C$8:$C$11</c:f>
              <c:strCache>
                <c:ptCount val="4"/>
                <c:pt idx="0">
                  <c:v>&lt; = 10 Years</c:v>
                </c:pt>
                <c:pt idx="1">
                  <c:v>11 - 20 Years</c:v>
                </c:pt>
                <c:pt idx="2">
                  <c:v>21 - 30 Years</c:v>
                </c:pt>
                <c:pt idx="3">
                  <c:v>&gt; 31 Years</c:v>
                </c:pt>
              </c:strCache>
            </c:strRef>
          </c:cat>
          <c:val>
            <c:numRef>
              <c:f>Universities!$E$8:$E$11</c:f>
              <c:numCache>
                <c:formatCode>General</c:formatCode>
                <c:ptCount val="4"/>
                <c:pt idx="0">
                  <c:v>25.033333333333335</c:v>
                </c:pt>
                <c:pt idx="1">
                  <c:v>25.033333333333335</c:v>
                </c:pt>
                <c:pt idx="2">
                  <c:v>25.033333333333335</c:v>
                </c:pt>
                <c:pt idx="3">
                  <c:v>25.033333333333335</c:v>
                </c:pt>
              </c:numCache>
            </c:numRef>
          </c:val>
          <c:smooth val="0"/>
          <c:extLst>
            <c:ext xmlns:c16="http://schemas.microsoft.com/office/drawing/2014/chart" uri="{C3380CC4-5D6E-409C-BE32-E72D297353CC}">
              <c16:uniqueId val="{00000001-A4B3-488E-8B58-82C29F3D3FE0}"/>
            </c:ext>
          </c:extLst>
        </c:ser>
        <c:dLbls>
          <c:showLegendKey val="0"/>
          <c:showVal val="0"/>
          <c:showCatName val="0"/>
          <c:showSerName val="0"/>
          <c:showPercent val="0"/>
          <c:showBubbleSize val="0"/>
        </c:dLbls>
        <c:marker val="1"/>
        <c:smooth val="0"/>
        <c:axId val="215325768"/>
        <c:axId val="215323608"/>
      </c:lineChart>
      <c:catAx>
        <c:axId val="215325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15323608"/>
        <c:crosses val="autoZero"/>
        <c:auto val="1"/>
        <c:lblAlgn val="ctr"/>
        <c:lblOffset val="100"/>
        <c:noMultiLvlLbl val="0"/>
      </c:catAx>
      <c:valAx>
        <c:axId val="215323608"/>
        <c:scaling>
          <c:orientation val="minMax"/>
        </c:scaling>
        <c:delete val="0"/>
        <c:axPos val="l"/>
        <c:majorGridlines>
          <c:spPr>
            <a:ln w="9525" cap="flat" cmpd="sng" algn="ctr">
              <a:solidFill>
                <a:schemeClr val="accent5"/>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5325768"/>
        <c:crosses val="autoZero"/>
        <c:crossBetween val="between"/>
        <c:majorUnit val="5"/>
      </c:valAx>
      <c:spPr>
        <a:noFill/>
        <a:ln>
          <a:noFill/>
        </a:ln>
        <a:effectLst/>
      </c:spPr>
    </c:plotArea>
    <c:plotVisOnly val="1"/>
    <c:dispBlanksAs val="gap"/>
    <c:showDLblsOverMax val="0"/>
  </c:chart>
  <c:spPr>
    <a:solidFill>
      <a:schemeClr val="bg1"/>
    </a:solidFill>
    <a:ln>
      <a:solidFill>
        <a:schemeClr val="accent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A799-7BE9-054B-BB00-1C857A295A41}" type="datetimeFigureOut">
              <a:rPr lang="en-GB" smtClean="0"/>
              <a:t>03/03/2024</a:t>
            </a:fld>
            <a:endParaRPr lang="en-GB"/>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689AF9-8242-AB4E-BF72-33C723BBC0DB}" type="slidenum">
              <a:rPr lang="en-GB" smtClean="0"/>
              <a:t>‹#›</a:t>
            </a:fld>
            <a:endParaRPr lang="en-GB"/>
          </a:p>
        </p:txBody>
      </p:sp>
    </p:spTree>
    <p:extLst>
      <p:ext uri="{BB962C8B-B14F-4D97-AF65-F5344CB8AC3E}">
        <p14:creationId xmlns:p14="http://schemas.microsoft.com/office/powerpoint/2010/main" val="3801165314"/>
      </p:ext>
    </p:extLst>
  </p:cSld>
  <p:clrMap bg1="lt1" tx1="dk1" bg2="lt2" tx2="dk2" accent1="accent1" accent2="accent2" accent3="accent3" accent4="accent4" accent5="accent5" accent6="accent6" hlink="hlink" folHlink="folHlink"/>
  <p:notesStyle>
    <a:lvl1pPr marL="0" algn="l" defTabSz="685983" rtl="0" eaLnBrk="1" latinLnBrk="0" hangingPunct="1">
      <a:defRPr sz="900" kern="1200">
        <a:solidFill>
          <a:schemeClr val="tx1"/>
        </a:solidFill>
        <a:latin typeface="+mn-lt"/>
        <a:ea typeface="+mn-ea"/>
        <a:cs typeface="+mn-cs"/>
      </a:defRPr>
    </a:lvl1pPr>
    <a:lvl2pPr marL="342991" algn="l" defTabSz="685983" rtl="0" eaLnBrk="1" latinLnBrk="0" hangingPunct="1">
      <a:defRPr sz="900" kern="1200">
        <a:solidFill>
          <a:schemeClr val="tx1"/>
        </a:solidFill>
        <a:latin typeface="+mn-lt"/>
        <a:ea typeface="+mn-ea"/>
        <a:cs typeface="+mn-cs"/>
      </a:defRPr>
    </a:lvl2pPr>
    <a:lvl3pPr marL="685983" algn="l" defTabSz="685983" rtl="0" eaLnBrk="1" latinLnBrk="0" hangingPunct="1">
      <a:defRPr sz="900" kern="1200">
        <a:solidFill>
          <a:schemeClr val="tx1"/>
        </a:solidFill>
        <a:latin typeface="+mn-lt"/>
        <a:ea typeface="+mn-ea"/>
        <a:cs typeface="+mn-cs"/>
      </a:defRPr>
    </a:lvl3pPr>
    <a:lvl4pPr marL="1028974" algn="l" defTabSz="685983" rtl="0" eaLnBrk="1" latinLnBrk="0" hangingPunct="1">
      <a:defRPr sz="900" kern="1200">
        <a:solidFill>
          <a:schemeClr val="tx1"/>
        </a:solidFill>
        <a:latin typeface="+mn-lt"/>
        <a:ea typeface="+mn-ea"/>
        <a:cs typeface="+mn-cs"/>
      </a:defRPr>
    </a:lvl4pPr>
    <a:lvl5pPr marL="1371966" algn="l" defTabSz="685983" rtl="0" eaLnBrk="1" latinLnBrk="0" hangingPunct="1">
      <a:defRPr sz="900" kern="120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session is dealing with strategies to address old code structures, but what do we mean with the statement? </a:t>
            </a:r>
          </a:p>
          <a:p>
            <a:endParaRPr lang="en-ZA" dirty="0"/>
          </a:p>
          <a:p>
            <a:r>
              <a:rPr lang="en-ZA" dirty="0"/>
              <a:t>Does any of these sound familiar?</a:t>
            </a:r>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2</a:t>
            </a:fld>
            <a:endParaRPr lang="en-GB"/>
          </a:p>
        </p:txBody>
      </p:sp>
    </p:spTree>
    <p:extLst>
      <p:ext uri="{BB962C8B-B14F-4D97-AF65-F5344CB8AC3E}">
        <p14:creationId xmlns:p14="http://schemas.microsoft.com/office/powerpoint/2010/main" val="578841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400" dirty="0">
                <a:solidFill>
                  <a:schemeClr val="bg1"/>
                </a:solidFill>
              </a:rPr>
              <a:t>We offer</a:t>
            </a:r>
          </a:p>
          <a:p>
            <a:pPr marL="285750" indent="-285750">
              <a:spcAft>
                <a:spcPts val="600"/>
              </a:spcAft>
              <a:buFont typeface="Arial" panose="020B0604020202020204" pitchFamily="34" charset="0"/>
              <a:buChar char="•"/>
            </a:pPr>
            <a:r>
              <a:rPr lang="en-GB" sz="1400" dirty="0">
                <a:solidFill>
                  <a:schemeClr val="bg1"/>
                </a:solidFill>
              </a:rPr>
              <a:t>Previous experience with similar restructuring exercises</a:t>
            </a:r>
          </a:p>
          <a:p>
            <a:pPr marL="285750" indent="-285750">
              <a:spcAft>
                <a:spcPts val="600"/>
              </a:spcAft>
              <a:buFont typeface="Arial" panose="020B0604020202020204" pitchFamily="34" charset="0"/>
              <a:buChar char="•"/>
            </a:pPr>
            <a:r>
              <a:rPr lang="en-GB" sz="1400" dirty="0">
                <a:solidFill>
                  <a:schemeClr val="bg1"/>
                </a:solidFill>
              </a:rPr>
              <a:t>Experience with implementation and support of ITS Integrator at Universities</a:t>
            </a:r>
          </a:p>
          <a:p>
            <a:pPr marL="285750" indent="-285750">
              <a:spcAft>
                <a:spcPts val="600"/>
              </a:spcAft>
              <a:buFont typeface="Arial" panose="020B0604020202020204" pitchFamily="34" charset="0"/>
              <a:buChar char="•"/>
            </a:pPr>
            <a:r>
              <a:rPr lang="en-GB" sz="1400" dirty="0">
                <a:solidFill>
                  <a:schemeClr val="bg1"/>
                </a:solidFill>
              </a:rPr>
              <a:t>Expert knowledge of the ITS Integrator Database</a:t>
            </a:r>
          </a:p>
          <a:p>
            <a:pPr marL="285750" indent="-285750">
              <a:spcAft>
                <a:spcPts val="600"/>
              </a:spcAft>
              <a:buFont typeface="Arial" panose="020B0604020202020204" pitchFamily="34" charset="0"/>
              <a:buChar char="•"/>
            </a:pPr>
            <a:r>
              <a:rPr lang="en-GB" sz="1400" dirty="0">
                <a:solidFill>
                  <a:schemeClr val="bg1"/>
                </a:solidFill>
              </a:rPr>
              <a:t>Some tools (Validation of data referential integrity; DB documentation)</a:t>
            </a:r>
          </a:p>
          <a:p>
            <a:pPr marL="285750" indent="-285750">
              <a:spcAft>
                <a:spcPts val="600"/>
              </a:spcAft>
              <a:buFont typeface="Arial" panose="020B0604020202020204" pitchFamily="34" charset="0"/>
              <a:buChar char="•"/>
            </a:pPr>
            <a:r>
              <a:rPr lang="en-GB" sz="1400" dirty="0">
                <a:solidFill>
                  <a:schemeClr val="bg1"/>
                </a:solidFill>
              </a:rPr>
              <a:t>Assistance to follow a structured approach, e.g.</a:t>
            </a:r>
          </a:p>
          <a:p>
            <a:pPr marL="742950" lvl="1" indent="-285750">
              <a:spcAft>
                <a:spcPts val="600"/>
              </a:spcAft>
              <a:buFont typeface="Arial" panose="020B0604020202020204" pitchFamily="34" charset="0"/>
              <a:buChar char="•"/>
            </a:pPr>
            <a:r>
              <a:rPr lang="en-GB" sz="1400" dirty="0">
                <a:solidFill>
                  <a:schemeClr val="bg1"/>
                </a:solidFill>
              </a:rPr>
              <a:t>Document the desired outcome (The to-be situation)</a:t>
            </a:r>
          </a:p>
          <a:p>
            <a:pPr marL="742950" lvl="1" indent="-285750">
              <a:spcAft>
                <a:spcPts val="600"/>
              </a:spcAft>
              <a:buFont typeface="Arial" panose="020B0604020202020204" pitchFamily="34" charset="0"/>
              <a:buChar char="•"/>
            </a:pPr>
            <a:r>
              <a:rPr lang="en-GB" sz="1400" dirty="0">
                <a:solidFill>
                  <a:schemeClr val="bg1"/>
                </a:solidFill>
              </a:rPr>
              <a:t>Design the solution / roadmap from the “Current” to the “To be”)</a:t>
            </a:r>
          </a:p>
          <a:p>
            <a:pPr marL="742950" lvl="1" indent="-285750">
              <a:spcAft>
                <a:spcPts val="600"/>
              </a:spcAft>
              <a:buFont typeface="Arial" panose="020B0604020202020204" pitchFamily="34" charset="0"/>
              <a:buChar char="•"/>
            </a:pPr>
            <a:r>
              <a:rPr lang="en-GB" sz="1400" dirty="0">
                <a:solidFill>
                  <a:schemeClr val="bg1"/>
                </a:solidFill>
              </a:rPr>
              <a:t>Breakdown- and sequence of steps to implement</a:t>
            </a:r>
          </a:p>
          <a:p>
            <a:pPr marL="742950" lvl="1" indent="-285750">
              <a:spcAft>
                <a:spcPts val="600"/>
              </a:spcAft>
              <a:buFont typeface="Arial" panose="020B0604020202020204" pitchFamily="34" charset="0"/>
              <a:buChar char="•"/>
            </a:pPr>
            <a:r>
              <a:rPr lang="en-GB" sz="1400" i="1" dirty="0">
                <a:solidFill>
                  <a:schemeClr val="bg1"/>
                </a:solidFill>
              </a:rPr>
              <a:t>Project Management / Project Coordination ?</a:t>
            </a:r>
          </a:p>
          <a:p>
            <a:pPr marL="742950" lvl="1" indent="-285750">
              <a:spcAft>
                <a:spcPts val="600"/>
              </a:spcAft>
              <a:buFont typeface="Arial" panose="020B0604020202020204" pitchFamily="34" charset="0"/>
              <a:buChar char="•"/>
            </a:pPr>
            <a:r>
              <a:rPr lang="en-GB" sz="1400" dirty="0">
                <a:solidFill>
                  <a:schemeClr val="bg1"/>
                </a:solidFill>
              </a:rPr>
              <a:t>Advice with Testing Strategies</a:t>
            </a:r>
          </a:p>
          <a:p>
            <a:pPr marL="285750" indent="-285750">
              <a:spcAft>
                <a:spcPts val="600"/>
              </a:spcAft>
              <a:buFont typeface="Arial" panose="020B0604020202020204" pitchFamily="34" charset="0"/>
              <a:buChar char="•"/>
            </a:pPr>
            <a:r>
              <a:rPr lang="en-GB" sz="1400" dirty="0">
                <a:solidFill>
                  <a:schemeClr val="bg1"/>
                </a:solidFill>
              </a:rPr>
              <a:t>Assist with technical implementation or perform the technical implementation</a:t>
            </a:r>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11</a:t>
            </a:fld>
            <a:endParaRPr lang="en-GB"/>
          </a:p>
        </p:txBody>
      </p:sp>
    </p:spTree>
    <p:extLst>
      <p:ext uri="{BB962C8B-B14F-4D97-AF65-F5344CB8AC3E}">
        <p14:creationId xmlns:p14="http://schemas.microsoft.com/office/powerpoint/2010/main" val="532558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lang="en-ZA" dirty="0"/>
              <a:t>Let’s look at the process of how we approach this challenge…</a:t>
            </a:r>
          </a:p>
          <a:p>
            <a:pPr marL="0" marR="0" lvl="0" indent="0" algn="l" defTabSz="685983" rtl="0" eaLnBrk="1" fontAlgn="auto" latinLnBrk="0" hangingPunct="1">
              <a:lnSpc>
                <a:spcPct val="100000"/>
              </a:lnSpc>
              <a:spcBef>
                <a:spcPts val="0"/>
              </a:spcBef>
              <a:spcAft>
                <a:spcPts val="0"/>
              </a:spcAft>
              <a:buClrTx/>
              <a:buSzTx/>
              <a:buFontTx/>
              <a:buNone/>
              <a:tabLst/>
              <a:defRPr/>
            </a:pPr>
            <a:endParaRPr lang="en-ZA" dirty="0"/>
          </a:p>
          <a:p>
            <a:pPr marL="0" marR="0" lvl="0" indent="0" algn="l" defTabSz="685983" rtl="0" eaLnBrk="1" fontAlgn="auto" latinLnBrk="0" hangingPunct="1">
              <a:lnSpc>
                <a:spcPct val="100000"/>
              </a:lnSpc>
              <a:spcBef>
                <a:spcPts val="0"/>
              </a:spcBef>
              <a:spcAft>
                <a:spcPts val="0"/>
              </a:spcAft>
              <a:buClrTx/>
              <a:buSzTx/>
              <a:buFontTx/>
              <a:buNone/>
              <a:tabLst/>
              <a:defRPr/>
            </a:pPr>
            <a:r>
              <a:rPr lang="en-ZA" dirty="0"/>
              <a:t>This is a very high level overview:</a:t>
            </a:r>
          </a:p>
          <a:p>
            <a:pPr marL="171450" marR="0" lvl="0" indent="-171450" algn="l" defTabSz="6859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dirty="0"/>
              <a:t>We start of with a work shop – getting to know what you want to achieve. </a:t>
            </a:r>
          </a:p>
          <a:p>
            <a:pPr marL="171450" marR="0" lvl="0" indent="-171450" algn="l" defTabSz="6859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dirty="0"/>
          </a:p>
          <a:p>
            <a:pPr>
              <a:spcAft>
                <a:spcPts val="600"/>
              </a:spcAft>
            </a:pPr>
            <a:r>
              <a:rPr lang="en-ZA" sz="1400" dirty="0">
                <a:solidFill>
                  <a:schemeClr val="bg1"/>
                </a:solidFill>
              </a:rPr>
              <a:t>Understanding the new structure and the implications on e.g.</a:t>
            </a:r>
          </a:p>
          <a:p>
            <a:pPr lvl="1">
              <a:spcAft>
                <a:spcPts val="600"/>
              </a:spcAft>
            </a:pPr>
            <a:r>
              <a:rPr lang="en-ZA" sz="1400" dirty="0">
                <a:solidFill>
                  <a:schemeClr val="bg1"/>
                </a:solidFill>
              </a:rPr>
              <a:t>Separation of Duties</a:t>
            </a:r>
          </a:p>
          <a:p>
            <a:pPr lvl="1">
              <a:spcAft>
                <a:spcPts val="600"/>
              </a:spcAft>
            </a:pPr>
            <a:r>
              <a:rPr lang="en-ZA" sz="1400" dirty="0">
                <a:solidFill>
                  <a:schemeClr val="bg1"/>
                </a:solidFill>
              </a:rPr>
              <a:t>Compartmentalization of information</a:t>
            </a:r>
          </a:p>
          <a:p>
            <a:pPr lvl="1">
              <a:spcAft>
                <a:spcPts val="600"/>
              </a:spcAft>
            </a:pPr>
            <a:r>
              <a:rPr lang="en-ZA" sz="1400" dirty="0">
                <a:solidFill>
                  <a:schemeClr val="bg1"/>
                </a:solidFill>
              </a:rPr>
              <a:t>Reporting Requirements</a:t>
            </a:r>
          </a:p>
          <a:p>
            <a:pPr lvl="1">
              <a:spcAft>
                <a:spcPts val="600"/>
              </a:spcAft>
            </a:pPr>
            <a:r>
              <a:rPr lang="en-ZA" sz="1400" dirty="0">
                <a:solidFill>
                  <a:schemeClr val="bg1"/>
                </a:solidFill>
              </a:rPr>
              <a:t>Will there be a change in Administrative Structures to serve the new set of Faculties</a:t>
            </a:r>
          </a:p>
          <a:p>
            <a:pPr lvl="1">
              <a:spcAft>
                <a:spcPts val="600"/>
              </a:spcAft>
            </a:pPr>
            <a:r>
              <a:rPr lang="en-ZA" sz="1400" dirty="0">
                <a:solidFill>
                  <a:schemeClr val="bg1"/>
                </a:solidFill>
              </a:rPr>
              <a:t>Impact on Personnel Structures</a:t>
            </a:r>
          </a:p>
          <a:p>
            <a:pPr>
              <a:spcAft>
                <a:spcPts val="600"/>
              </a:spcAft>
            </a:pPr>
            <a:endParaRPr lang="en-ZA" sz="1400" dirty="0">
              <a:solidFill>
                <a:schemeClr val="bg1"/>
              </a:solidFill>
            </a:endParaRPr>
          </a:p>
          <a:p>
            <a:pPr>
              <a:spcAft>
                <a:spcPts val="600"/>
              </a:spcAft>
            </a:pPr>
            <a:r>
              <a:rPr lang="en-ZA" sz="1400" dirty="0">
                <a:solidFill>
                  <a:schemeClr val="bg1"/>
                </a:solidFill>
              </a:rPr>
              <a:t>Impact on Internal Reporting</a:t>
            </a:r>
          </a:p>
          <a:p>
            <a:pPr>
              <a:spcAft>
                <a:spcPts val="600"/>
              </a:spcAft>
            </a:pPr>
            <a:r>
              <a:rPr lang="en-ZA" sz="1400" dirty="0">
                <a:solidFill>
                  <a:schemeClr val="bg1"/>
                </a:solidFill>
              </a:rPr>
              <a:t>Impact on stakeholders – managing the change</a:t>
            </a:r>
          </a:p>
          <a:p>
            <a:pPr>
              <a:spcAft>
                <a:spcPts val="600"/>
              </a:spcAft>
            </a:pPr>
            <a:r>
              <a:rPr lang="en-ZA" sz="1400" dirty="0">
                <a:solidFill>
                  <a:schemeClr val="bg1"/>
                </a:solidFill>
              </a:rPr>
              <a:t>Impact on Local Software</a:t>
            </a:r>
          </a:p>
          <a:p>
            <a:pPr>
              <a:spcAft>
                <a:spcPts val="600"/>
              </a:spcAft>
            </a:pPr>
            <a:r>
              <a:rPr lang="en-ZA" sz="1400" dirty="0">
                <a:solidFill>
                  <a:schemeClr val="bg1"/>
                </a:solidFill>
              </a:rPr>
              <a:t>Communication Plan</a:t>
            </a:r>
            <a:endParaRPr lang="en-ZA" dirty="0"/>
          </a:p>
          <a:p>
            <a:pPr marL="0" marR="0" lvl="0" indent="0" algn="l" defTabSz="685983"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dirty="0"/>
          </a:p>
          <a:p>
            <a:pPr marL="0" marR="0" lvl="0" indent="0" algn="l" defTabSz="685983" rtl="0" eaLnBrk="1" fontAlgn="auto" latinLnBrk="0" hangingPunct="1">
              <a:lnSpc>
                <a:spcPct val="100000"/>
              </a:lnSpc>
              <a:spcBef>
                <a:spcPts val="0"/>
              </a:spcBef>
              <a:spcAft>
                <a:spcPts val="0"/>
              </a:spcAft>
              <a:buClrTx/>
              <a:buSzTx/>
              <a:buFont typeface="Arial" panose="020B0604020202020204" pitchFamily="34" charset="0"/>
              <a:buNone/>
              <a:tabLst/>
              <a:defRPr/>
            </a:pPr>
            <a:r>
              <a:rPr lang="en-ZA" dirty="0"/>
              <a:t>That enable us to</a:t>
            </a:r>
          </a:p>
          <a:p>
            <a:pPr marL="171450" marR="0" lvl="0" indent="-171450" algn="l" defTabSz="6859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dirty="0"/>
              <a:t>Provide possible solutions or options to get this done.</a:t>
            </a:r>
          </a:p>
          <a:p>
            <a:pPr marL="171450" marR="0" lvl="0" indent="-171450" algn="l" defTabSz="6859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dirty="0"/>
              <a:t>Once everyone agrees there is a detailed project plan compiled to ensure we don’t leave out anything</a:t>
            </a:r>
          </a:p>
          <a:p>
            <a:pPr marL="171450" marR="0" lvl="0" indent="-171450" algn="l" defTabSz="6859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dirty="0"/>
              <a:t>We first execute on the test environment</a:t>
            </a:r>
          </a:p>
          <a:p>
            <a:pPr marL="171450" marR="0" lvl="0" indent="-171450" algn="l" defTabSz="6859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dirty="0"/>
              <a:t>Once you are satisfied we will</a:t>
            </a:r>
          </a:p>
          <a:p>
            <a:pPr marL="171450" marR="0" lvl="0" indent="-171450" algn="l" defTabSz="6859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dirty="0"/>
              <a:t>Execute on production</a:t>
            </a:r>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12</a:t>
            </a:fld>
            <a:endParaRPr lang="en-GB"/>
          </a:p>
        </p:txBody>
      </p:sp>
    </p:spTree>
    <p:extLst>
      <p:ext uri="{BB962C8B-B14F-4D97-AF65-F5344CB8AC3E}">
        <p14:creationId xmlns:p14="http://schemas.microsoft.com/office/powerpoint/2010/main" val="3683121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ZA" sz="1400" dirty="0">
                <a:solidFill>
                  <a:schemeClr val="bg1"/>
                </a:solidFill>
              </a:rPr>
              <a:t>Understanding the new structure and the implications on e.g.</a:t>
            </a:r>
          </a:p>
          <a:p>
            <a:pPr lvl="1">
              <a:spcAft>
                <a:spcPts val="600"/>
              </a:spcAft>
            </a:pPr>
            <a:r>
              <a:rPr lang="en-ZA" sz="1400" dirty="0">
                <a:solidFill>
                  <a:schemeClr val="bg1"/>
                </a:solidFill>
              </a:rPr>
              <a:t>Separation of Duties</a:t>
            </a:r>
          </a:p>
          <a:p>
            <a:pPr lvl="1">
              <a:spcAft>
                <a:spcPts val="600"/>
              </a:spcAft>
            </a:pPr>
            <a:r>
              <a:rPr lang="en-ZA" sz="1400" dirty="0">
                <a:solidFill>
                  <a:schemeClr val="bg1"/>
                </a:solidFill>
              </a:rPr>
              <a:t>Compartmentalization of information</a:t>
            </a:r>
          </a:p>
          <a:p>
            <a:pPr lvl="1">
              <a:spcAft>
                <a:spcPts val="600"/>
              </a:spcAft>
            </a:pPr>
            <a:r>
              <a:rPr lang="en-ZA" sz="1400" dirty="0">
                <a:solidFill>
                  <a:schemeClr val="bg1"/>
                </a:solidFill>
              </a:rPr>
              <a:t>Reporting Requirements</a:t>
            </a:r>
          </a:p>
          <a:p>
            <a:pPr lvl="1">
              <a:spcAft>
                <a:spcPts val="600"/>
              </a:spcAft>
            </a:pPr>
            <a:r>
              <a:rPr lang="en-ZA" sz="1400" dirty="0">
                <a:solidFill>
                  <a:schemeClr val="bg1"/>
                </a:solidFill>
              </a:rPr>
              <a:t>Will there be a change in Administrative Structures to serve the new set of Faculties</a:t>
            </a:r>
          </a:p>
          <a:p>
            <a:pPr lvl="1">
              <a:spcAft>
                <a:spcPts val="600"/>
              </a:spcAft>
            </a:pPr>
            <a:r>
              <a:rPr lang="en-ZA" sz="1400" dirty="0">
                <a:solidFill>
                  <a:schemeClr val="bg1"/>
                </a:solidFill>
              </a:rPr>
              <a:t>Impact on Personnel Structures</a:t>
            </a:r>
          </a:p>
          <a:p>
            <a:pPr>
              <a:spcAft>
                <a:spcPts val="600"/>
              </a:spcAft>
            </a:pPr>
            <a:endParaRPr lang="en-ZA" sz="1400" dirty="0">
              <a:solidFill>
                <a:schemeClr val="bg1"/>
              </a:solidFill>
            </a:endParaRPr>
          </a:p>
          <a:p>
            <a:pPr>
              <a:spcAft>
                <a:spcPts val="600"/>
              </a:spcAft>
            </a:pPr>
            <a:r>
              <a:rPr lang="en-ZA" sz="1400" dirty="0">
                <a:solidFill>
                  <a:schemeClr val="bg1"/>
                </a:solidFill>
              </a:rPr>
              <a:t>Impact on Internal Reporting</a:t>
            </a:r>
          </a:p>
          <a:p>
            <a:pPr>
              <a:spcAft>
                <a:spcPts val="600"/>
              </a:spcAft>
            </a:pPr>
            <a:r>
              <a:rPr lang="en-ZA" sz="1400" dirty="0">
                <a:solidFill>
                  <a:schemeClr val="bg1"/>
                </a:solidFill>
              </a:rPr>
              <a:t>Impact on stakeholders – managing the change</a:t>
            </a:r>
          </a:p>
          <a:p>
            <a:pPr>
              <a:spcAft>
                <a:spcPts val="600"/>
              </a:spcAft>
            </a:pPr>
            <a:r>
              <a:rPr lang="en-ZA" sz="1400" dirty="0">
                <a:solidFill>
                  <a:schemeClr val="bg1"/>
                </a:solidFill>
              </a:rPr>
              <a:t>Impact on Local Software</a:t>
            </a:r>
          </a:p>
          <a:p>
            <a:pPr>
              <a:spcAft>
                <a:spcPts val="600"/>
              </a:spcAft>
            </a:pPr>
            <a:r>
              <a:rPr lang="en-ZA" sz="1400" dirty="0">
                <a:solidFill>
                  <a:schemeClr val="bg1"/>
                </a:solidFill>
              </a:rPr>
              <a:t>Communication Plan</a:t>
            </a:r>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13</a:t>
            </a:fld>
            <a:endParaRPr lang="en-GB"/>
          </a:p>
        </p:txBody>
      </p:sp>
    </p:spTree>
    <p:extLst>
      <p:ext uri="{BB962C8B-B14F-4D97-AF65-F5344CB8AC3E}">
        <p14:creationId xmlns:p14="http://schemas.microsoft.com/office/powerpoint/2010/main" val="3899793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ZA" sz="1400" dirty="0">
                <a:solidFill>
                  <a:schemeClr val="bg1"/>
                </a:solidFill>
              </a:rPr>
              <a:t>How do we know it was successful?</a:t>
            </a:r>
          </a:p>
          <a:p>
            <a:pPr>
              <a:spcAft>
                <a:spcPts val="600"/>
              </a:spcAft>
            </a:pPr>
            <a:endParaRPr lang="en-ZA" sz="1400" dirty="0">
              <a:solidFill>
                <a:schemeClr val="bg1"/>
              </a:solidFill>
            </a:endParaRPr>
          </a:p>
          <a:p>
            <a:pPr>
              <a:spcAft>
                <a:spcPts val="600"/>
              </a:spcAft>
            </a:pPr>
            <a:endParaRPr lang="en-ZA" sz="1400" dirty="0">
              <a:solidFill>
                <a:schemeClr val="bg1"/>
              </a:solidFill>
            </a:endParaRPr>
          </a:p>
          <a:p>
            <a:pPr>
              <a:spcAft>
                <a:spcPts val="600"/>
              </a:spcAft>
            </a:pPr>
            <a:r>
              <a:rPr lang="en-ZA" sz="1400" dirty="0">
                <a:solidFill>
                  <a:schemeClr val="bg1"/>
                </a:solidFill>
              </a:rPr>
              <a:t>Simplify transaction processing, easy to use code-structure</a:t>
            </a:r>
          </a:p>
          <a:p>
            <a:pPr>
              <a:spcAft>
                <a:spcPts val="600"/>
              </a:spcAft>
            </a:pPr>
            <a:r>
              <a:rPr lang="en-ZA" sz="1400" dirty="0">
                <a:solidFill>
                  <a:schemeClr val="bg1"/>
                </a:solidFill>
              </a:rPr>
              <a:t>Clear, unambiguous reporting </a:t>
            </a:r>
          </a:p>
          <a:p>
            <a:pPr>
              <a:spcAft>
                <a:spcPts val="600"/>
              </a:spcAft>
            </a:pPr>
            <a:r>
              <a:rPr lang="en-ZA" sz="1400" dirty="0">
                <a:solidFill>
                  <a:schemeClr val="bg1"/>
                </a:solidFill>
              </a:rPr>
              <a:t>Happy end users</a:t>
            </a:r>
          </a:p>
          <a:p>
            <a:pPr>
              <a:spcAft>
                <a:spcPts val="600"/>
              </a:spcAft>
            </a:pPr>
            <a:r>
              <a:rPr lang="en-ZA" sz="1400" dirty="0">
                <a:solidFill>
                  <a:schemeClr val="bg1"/>
                </a:solidFill>
              </a:rPr>
              <a:t>Make the administration intuitive  - easy to get new administrators productive</a:t>
            </a:r>
          </a:p>
          <a:p>
            <a:pPr>
              <a:spcAft>
                <a:spcPts val="600"/>
              </a:spcAft>
            </a:pPr>
            <a:r>
              <a:rPr lang="en-ZA" sz="1400" dirty="0">
                <a:solidFill>
                  <a:schemeClr val="bg1"/>
                </a:solidFill>
              </a:rPr>
              <a:t>Reduction of extraction- and transformation processes for reporting purposes to monitor and maintain </a:t>
            </a:r>
          </a:p>
          <a:p>
            <a:pPr>
              <a:spcAft>
                <a:spcPts val="600"/>
              </a:spcAft>
            </a:pPr>
            <a:r>
              <a:rPr lang="en-ZA" sz="1400" dirty="0">
                <a:solidFill>
                  <a:schemeClr val="bg1"/>
                </a:solidFill>
              </a:rPr>
              <a:t>Do we need a new, clean slate?</a:t>
            </a:r>
          </a:p>
          <a:p>
            <a:pPr>
              <a:spcAft>
                <a:spcPts val="600"/>
              </a:spcAft>
            </a:pPr>
            <a:r>
              <a:rPr lang="en-ZA" sz="1400" dirty="0">
                <a:solidFill>
                  <a:schemeClr val="bg1"/>
                </a:solidFill>
              </a:rPr>
              <a:t>Retention of the history</a:t>
            </a:r>
          </a:p>
          <a:p>
            <a:pPr lvl="1">
              <a:spcAft>
                <a:spcPts val="600"/>
              </a:spcAft>
            </a:pPr>
            <a:r>
              <a:rPr lang="en-ZA" sz="1400" dirty="0">
                <a:solidFill>
                  <a:schemeClr val="bg1"/>
                </a:solidFill>
              </a:rPr>
              <a:t>What to retain?</a:t>
            </a:r>
          </a:p>
          <a:p>
            <a:pPr lvl="1">
              <a:spcAft>
                <a:spcPts val="600"/>
              </a:spcAft>
            </a:pPr>
            <a:r>
              <a:rPr lang="en-ZA" sz="1400" dirty="0">
                <a:solidFill>
                  <a:schemeClr val="bg1"/>
                </a:solidFill>
              </a:rPr>
              <a:t>How much / How far back?</a:t>
            </a:r>
          </a:p>
          <a:p>
            <a:pPr lvl="1">
              <a:spcAft>
                <a:spcPts val="600"/>
              </a:spcAft>
            </a:pPr>
            <a:r>
              <a:rPr lang="en-ZA" sz="1400" dirty="0">
                <a:solidFill>
                  <a:schemeClr val="bg1"/>
                </a:solidFill>
              </a:rPr>
              <a:t>In what form?</a:t>
            </a:r>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14</a:t>
            </a:fld>
            <a:endParaRPr lang="en-GB"/>
          </a:p>
        </p:txBody>
      </p:sp>
    </p:spTree>
    <p:extLst>
      <p:ext uri="{BB962C8B-B14F-4D97-AF65-F5344CB8AC3E}">
        <p14:creationId xmlns:p14="http://schemas.microsoft.com/office/powerpoint/2010/main" val="1260442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You all know that to be able to use the Integrator system, you need to define code structure for the different systems. We divide the system into three major areas:</a:t>
            </a:r>
          </a:p>
          <a:p>
            <a:pPr marL="171450" indent="-171450">
              <a:buFont typeface="Arial" panose="020B0604020202020204" pitchFamily="34" charset="0"/>
              <a:buChar char="•"/>
            </a:pPr>
            <a:r>
              <a:rPr lang="en-ZA" dirty="0"/>
              <a:t>Student admin</a:t>
            </a:r>
          </a:p>
          <a:p>
            <a:pPr marL="171450" indent="-171450">
              <a:buFont typeface="Arial" panose="020B0604020202020204" pitchFamily="34" charset="0"/>
              <a:buChar char="•"/>
            </a:pPr>
            <a:r>
              <a:rPr lang="en-ZA" dirty="0"/>
              <a:t>Finance admin and</a:t>
            </a:r>
          </a:p>
          <a:p>
            <a:pPr marL="171450" indent="-171450">
              <a:buFont typeface="Arial" panose="020B0604020202020204" pitchFamily="34" charset="0"/>
              <a:buChar char="•"/>
            </a:pPr>
            <a:r>
              <a:rPr lang="en-ZA" dirty="0"/>
              <a:t>HR/Payroll</a:t>
            </a:r>
          </a:p>
          <a:p>
            <a:pPr marL="0" indent="0">
              <a:buFont typeface="Arial" panose="020B0604020202020204" pitchFamily="34" charset="0"/>
              <a:buNone/>
            </a:pPr>
            <a:endParaRPr lang="en-ZA" dirty="0"/>
          </a:p>
          <a:p>
            <a:pPr marL="0" indent="0">
              <a:buFont typeface="Arial" panose="020B0604020202020204" pitchFamily="34" charset="0"/>
              <a:buNone/>
            </a:pPr>
            <a:r>
              <a:rPr lang="en-ZA" dirty="0"/>
              <a:t>Now even though these systems are “seen as different” areas in the system, they have huge dependencies, or integration that is happening. These codes were planned and defined in the system PRIOR to you going live and then as you started using the system, you added to codes. </a:t>
            </a:r>
          </a:p>
          <a:p>
            <a:pPr marL="0" indent="0">
              <a:buFont typeface="Arial" panose="020B0604020202020204" pitchFamily="34" charset="0"/>
              <a:buNone/>
            </a:pPr>
            <a:r>
              <a:rPr lang="en-ZA" dirty="0"/>
              <a:t>These codes not only allows you to use the system, but enables you to do your reporting – where you will agree that what was required many years ago, is not the same now.</a:t>
            </a:r>
          </a:p>
          <a:p>
            <a:pPr marL="0" indent="0">
              <a:buFont typeface="Arial" panose="020B0604020202020204" pitchFamily="34" charset="0"/>
              <a:buNone/>
            </a:pPr>
            <a:endParaRPr lang="en-ZA" dirty="0"/>
          </a:p>
          <a:p>
            <a:pPr marL="0" indent="0">
              <a:buFont typeface="Arial" panose="020B0604020202020204" pitchFamily="34" charset="0"/>
              <a:buNone/>
            </a:pPr>
            <a:r>
              <a:rPr lang="en-ZA" dirty="0"/>
              <a:t>Some of you that are responsible for the code structures may not even know why the current code structures exist – you simply can’t see the need for that.</a:t>
            </a:r>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3</a:t>
            </a:fld>
            <a:endParaRPr lang="en-GB"/>
          </a:p>
        </p:txBody>
      </p:sp>
    </p:spTree>
    <p:extLst>
      <p:ext uri="{BB962C8B-B14F-4D97-AF65-F5344CB8AC3E}">
        <p14:creationId xmlns:p14="http://schemas.microsoft.com/office/powerpoint/2010/main" val="1431878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Here is just a picture of the Colleges that are using ITS Integrator – grouping them in the number of years they have been using the system.</a:t>
            </a:r>
            <a:br>
              <a:rPr lang="en-ZA" dirty="0"/>
            </a:br>
            <a:br>
              <a:rPr lang="en-ZA" dirty="0"/>
            </a:br>
            <a:r>
              <a:rPr lang="en-ZA" dirty="0"/>
              <a:t>This is shown to give you an idea of the number of years they would have done their code structure planning…</a:t>
            </a:r>
          </a:p>
          <a:p>
            <a:endParaRPr lang="en-ZA" dirty="0"/>
          </a:p>
          <a:p>
            <a:r>
              <a:rPr lang="en-ZA" dirty="0"/>
              <a:t>In the College space, we see that on average, the clients have been using the software for 12 years. This explains why the “bulk” of the colleges are in the 11-to-15-year group.</a:t>
            </a:r>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4</a:t>
            </a:fld>
            <a:endParaRPr lang="en-GB"/>
          </a:p>
        </p:txBody>
      </p:sp>
    </p:spTree>
    <p:extLst>
      <p:ext uri="{BB962C8B-B14F-4D97-AF65-F5344CB8AC3E}">
        <p14:creationId xmlns:p14="http://schemas.microsoft.com/office/powerpoint/2010/main" val="2166155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Here is just a picture of the Universities that are using ITS Integrator – grouping them in the number of years they have been using the system.</a:t>
            </a:r>
            <a:br>
              <a:rPr lang="en-ZA" dirty="0"/>
            </a:br>
            <a:br>
              <a:rPr lang="en-ZA" dirty="0"/>
            </a:br>
            <a:r>
              <a:rPr lang="en-ZA" dirty="0"/>
              <a:t>Looking at the Universities the picture is more matured… average of 25 years. </a:t>
            </a:r>
          </a:p>
          <a:p>
            <a:endParaRPr lang="en-ZA" dirty="0"/>
          </a:p>
          <a:p>
            <a:r>
              <a:rPr lang="en-ZA" dirty="0"/>
              <a:t>With this background it brings me to the point.</a:t>
            </a:r>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5</a:t>
            </a:fld>
            <a:endParaRPr lang="en-GB"/>
          </a:p>
        </p:txBody>
      </p:sp>
    </p:spTree>
    <p:extLst>
      <p:ext uri="{BB962C8B-B14F-4D97-AF65-F5344CB8AC3E}">
        <p14:creationId xmlns:p14="http://schemas.microsoft.com/office/powerpoint/2010/main" val="258882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question is what do you need to do to change this?</a:t>
            </a:r>
          </a:p>
          <a:p>
            <a:endParaRPr lang="en-ZA" dirty="0"/>
          </a:p>
          <a:p>
            <a:r>
              <a:rPr lang="en-ZA" dirty="0"/>
              <a:t>Do you take a chance and just do it?</a:t>
            </a:r>
          </a:p>
          <a:p>
            <a:endParaRPr lang="en-ZA" dirty="0"/>
          </a:p>
          <a:p>
            <a:r>
              <a:rPr lang="en-ZA" dirty="0"/>
              <a:t>What must you do if you want to change this?</a:t>
            </a:r>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6</a:t>
            </a:fld>
            <a:endParaRPr lang="en-GB"/>
          </a:p>
        </p:txBody>
      </p:sp>
    </p:spTree>
    <p:extLst>
      <p:ext uri="{BB962C8B-B14F-4D97-AF65-F5344CB8AC3E}">
        <p14:creationId xmlns:p14="http://schemas.microsoft.com/office/powerpoint/2010/main" val="663721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When you answered yes to any of the previous questions, you could approach this in different ways:</a:t>
            </a:r>
          </a:p>
          <a:p>
            <a:endParaRPr lang="en-ZA" dirty="0"/>
          </a:p>
          <a:p>
            <a:r>
              <a:rPr lang="en-ZA" dirty="0"/>
              <a:t>I have listed three options – one could add a few others, but this is a general take on what would do with the codes.</a:t>
            </a:r>
          </a:p>
          <a:p>
            <a:endParaRPr lang="en-ZA" dirty="0"/>
          </a:p>
          <a:p>
            <a:r>
              <a:rPr lang="en-ZA" dirty="0"/>
              <a:t>Let’s go into a little more detail, to ensure you understand what I mean by each of these methods.</a:t>
            </a:r>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7</a:t>
            </a:fld>
            <a:endParaRPr lang="en-GB"/>
          </a:p>
        </p:txBody>
      </p:sp>
    </p:spTree>
    <p:extLst>
      <p:ext uri="{BB962C8B-B14F-4D97-AF65-F5344CB8AC3E}">
        <p14:creationId xmlns:p14="http://schemas.microsoft.com/office/powerpoint/2010/main" val="3462800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You convert the existing codes </a:t>
            </a:r>
          </a:p>
          <a:p>
            <a:r>
              <a:rPr lang="en-ZA" dirty="0"/>
              <a:t>Here is an example – look at the CC codes I had 10, I don’t want the 5101 code, it is now merged – part of 5110. </a:t>
            </a:r>
          </a:p>
          <a:p>
            <a:endParaRPr lang="en-ZA" dirty="0"/>
          </a:p>
          <a:p>
            <a:r>
              <a:rPr lang="en-ZA" dirty="0"/>
              <a:t>I then convert ALL the data against 5101 and make it now 5110.</a:t>
            </a:r>
          </a:p>
          <a:p>
            <a:endParaRPr lang="en-ZA" dirty="0"/>
          </a:p>
          <a:p>
            <a:r>
              <a:rPr lang="en-ZA" dirty="0"/>
              <a:t>Remember that if there are any historic data extraction or reports executed, you can’t use the old codes. This may be an issue if you want to “recreate” the historic picture.</a:t>
            </a:r>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8</a:t>
            </a:fld>
            <a:endParaRPr lang="en-GB"/>
          </a:p>
        </p:txBody>
      </p:sp>
    </p:spTree>
    <p:extLst>
      <p:ext uri="{BB962C8B-B14F-4D97-AF65-F5344CB8AC3E}">
        <p14:creationId xmlns:p14="http://schemas.microsoft.com/office/powerpoint/2010/main" val="31314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You can add to the existing codes, </a:t>
            </a:r>
          </a:p>
          <a:p>
            <a:r>
              <a:rPr lang="en-ZA" dirty="0"/>
              <a:t>Using the same example as what we had in the first example.</a:t>
            </a:r>
          </a:p>
          <a:p>
            <a:endParaRPr lang="en-ZA" dirty="0"/>
          </a:p>
          <a:p>
            <a:r>
              <a:rPr lang="en-ZA" dirty="0"/>
              <a:t>I want to add to the Skills CC codes. I have a gap from 5011 to 5019 – a total of 9 codes, but I have 20 new skills I want to insert. </a:t>
            </a:r>
          </a:p>
          <a:p>
            <a:endParaRPr lang="en-ZA" dirty="0"/>
          </a:p>
          <a:p>
            <a:r>
              <a:rPr lang="en-ZA" dirty="0"/>
              <a:t>That would mean I go into the projects section that is already there. When you are now running reports with a start and end code. You may end up with “incorrect” data between the new ones.</a:t>
            </a:r>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9</a:t>
            </a:fld>
            <a:endParaRPr lang="en-GB"/>
          </a:p>
        </p:txBody>
      </p:sp>
    </p:spTree>
    <p:extLst>
      <p:ext uri="{BB962C8B-B14F-4D97-AF65-F5344CB8AC3E}">
        <p14:creationId xmlns:p14="http://schemas.microsoft.com/office/powerpoint/2010/main" val="411706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Start with new codes, but how does that work? Do we throw away the old data? </a:t>
            </a:r>
          </a:p>
          <a:p>
            <a:endParaRPr lang="en-ZA" dirty="0"/>
          </a:p>
          <a:p>
            <a:endParaRPr lang="en-ZA" dirty="0"/>
          </a:p>
          <a:p>
            <a:r>
              <a:rPr lang="en-ZA" dirty="0"/>
              <a:t>With the explanation – you can see that I am starting “fresh” we have a combination of convert and adding of codes.</a:t>
            </a:r>
          </a:p>
        </p:txBody>
      </p:sp>
      <p:sp>
        <p:nvSpPr>
          <p:cNvPr id="4" name="Slide Number Placeholder 3"/>
          <p:cNvSpPr>
            <a:spLocks noGrp="1"/>
          </p:cNvSpPr>
          <p:nvPr>
            <p:ph type="sldNum" sz="quarter" idx="5"/>
          </p:nvPr>
        </p:nvSpPr>
        <p:spPr/>
        <p:txBody>
          <a:bodyPr/>
          <a:lstStyle/>
          <a:p>
            <a:fld id="{86689AF9-8242-AB4E-BF72-33C723BBC0DB}" type="slidenum">
              <a:rPr lang="en-GB" smtClean="0"/>
              <a:t>10</a:t>
            </a:fld>
            <a:endParaRPr lang="en-GB"/>
          </a:p>
        </p:txBody>
      </p:sp>
    </p:spTree>
    <p:extLst>
      <p:ext uri="{BB962C8B-B14F-4D97-AF65-F5344CB8AC3E}">
        <p14:creationId xmlns:p14="http://schemas.microsoft.com/office/powerpoint/2010/main" val="2946616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accent5"/>
              </a:gs>
              <a:gs pos="99000">
                <a:schemeClr val="tx2"/>
              </a:gs>
            </a:gsLst>
            <a:path path="circle">
              <a:fillToRect t="100000" r="100000"/>
            </a:path>
          </a:gradFill>
          <a:ln w="0" cap="flat">
            <a:noFill/>
            <a:prstDash val="solid"/>
            <a:miter/>
          </a:ln>
        </p:spPr>
        <p:txBody>
          <a:bodyPr rtlCol="0" anchor="ctr"/>
          <a:lstStyle/>
          <a:p>
            <a:endParaRPr lang="en-GB"/>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48437018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1" y="0"/>
            <a:ext cx="6864689"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100000">
                <a:schemeClr val="accent5"/>
              </a:gs>
              <a:gs pos="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888755610"/>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tx2"/>
              </a:gs>
              <a:gs pos="56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tx2"/>
              </a:gs>
              <a:gs pos="65000">
                <a:schemeClr val="accent2"/>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3450162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accent3"/>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1"/>
              </a:gs>
              <a:gs pos="64000">
                <a:schemeClr val="accent3"/>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637821245"/>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5A2F92"/>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1"/>
              </a:gs>
              <a:gs pos="63000">
                <a:srgbClr val="5A2F92"/>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346729758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E60088"/>
              </a:gs>
              <a:gs pos="54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5A2F92"/>
              </a:gs>
              <a:gs pos="100000">
                <a:srgbClr val="E6008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4229699443"/>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4"/>
              </a:gs>
              <a:gs pos="99000">
                <a:srgbClr val="A6CE3C"/>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383713493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2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D00A54"/>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7856541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1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EF4136"/>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97788357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0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E60088"/>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78839782"/>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04909F-A0E7-4F41-8F6D-DBD0C8513585}"/>
              </a:ext>
            </a:extLst>
          </p:cNvPr>
          <p:cNvSpPr/>
          <p:nvPr userDrawn="1"/>
        </p:nvSpPr>
        <p:spPr>
          <a:xfrm>
            <a:off x="0" y="0"/>
            <a:ext cx="9144000" cy="4368800"/>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extLst>
      <p:ext uri="{BB962C8B-B14F-4D97-AF65-F5344CB8AC3E}">
        <p14:creationId xmlns:p14="http://schemas.microsoft.com/office/powerpoint/2010/main" val="378146302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tx2"/>
              </a:gs>
              <a:gs pos="99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tx2"/>
              </a:gs>
              <a:gs pos="98000">
                <a:schemeClr val="accent2"/>
              </a:gs>
            </a:gsLst>
            <a:path path="circle">
              <a:fillToRect t="100000" r="100000"/>
            </a:path>
          </a:gradFill>
          <a:ln w="0" cap="flat">
            <a:noFill/>
            <a:prstDash val="solid"/>
            <a:miter/>
          </a:ln>
        </p:spPr>
        <p:txBody>
          <a:bodyPr rtlCol="0" anchor="ctr"/>
          <a:lstStyle/>
          <a:p>
            <a:endParaRPr lang="en-GB"/>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13430576"/>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033D88-A303-2CB2-46B2-78748833AFE8}"/>
              </a:ext>
            </a:extLst>
          </p:cNvPr>
          <p:cNvSpPr/>
          <p:nvPr userDrawn="1"/>
        </p:nvSpPr>
        <p:spPr>
          <a:xfrm>
            <a:off x="0" y="0"/>
            <a:ext cx="9144000" cy="4368800"/>
          </a:xfrm>
          <a:prstGeom prst="rect">
            <a:avLst/>
          </a:prstGeom>
          <a:gradFill flip="none" rotWithShape="1">
            <a:gsLst>
              <a:gs pos="0">
                <a:schemeClr val="tx2"/>
              </a:gs>
              <a:gs pos="56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extLst>
      <p:ext uri="{BB962C8B-B14F-4D97-AF65-F5344CB8AC3E}">
        <p14:creationId xmlns:p14="http://schemas.microsoft.com/office/powerpoint/2010/main" val="3803220294"/>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157CA6-10BD-1DD8-A523-D2C5947776F9}"/>
              </a:ext>
            </a:extLst>
          </p:cNvPr>
          <p:cNvSpPr/>
          <p:nvPr userDrawn="1"/>
        </p:nvSpPr>
        <p:spPr>
          <a:xfrm>
            <a:off x="0" y="0"/>
            <a:ext cx="9144000" cy="4368800"/>
          </a:xfrm>
          <a:prstGeom prst="rect">
            <a:avLst/>
          </a:prstGeom>
          <a:gradFill flip="none" rotWithShape="1">
            <a:gsLst>
              <a:gs pos="0">
                <a:schemeClr val="accent3"/>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extLst>
      <p:ext uri="{BB962C8B-B14F-4D97-AF65-F5344CB8AC3E}">
        <p14:creationId xmlns:p14="http://schemas.microsoft.com/office/powerpoint/2010/main" val="396710319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880396-0AF5-CC28-24D1-0C99BA8927A5}"/>
              </a:ext>
            </a:extLst>
          </p:cNvPr>
          <p:cNvSpPr/>
          <p:nvPr userDrawn="1"/>
        </p:nvSpPr>
        <p:spPr>
          <a:xfrm>
            <a:off x="0" y="0"/>
            <a:ext cx="9144000" cy="4368800"/>
          </a:xfrm>
          <a:prstGeom prst="rect">
            <a:avLst/>
          </a:prstGeom>
          <a:gradFill flip="none" rotWithShape="1">
            <a:gsLst>
              <a:gs pos="0">
                <a:srgbClr val="5A2F92"/>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extLst>
      <p:ext uri="{BB962C8B-B14F-4D97-AF65-F5344CB8AC3E}">
        <p14:creationId xmlns:p14="http://schemas.microsoft.com/office/powerpoint/2010/main" val="314588221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900FA3-99B3-B6DE-AF98-EE49E6B426C9}"/>
              </a:ext>
            </a:extLst>
          </p:cNvPr>
          <p:cNvSpPr/>
          <p:nvPr userDrawn="1"/>
        </p:nvSpPr>
        <p:spPr>
          <a:xfrm>
            <a:off x="0" y="0"/>
            <a:ext cx="9144000" cy="4368800"/>
          </a:xfrm>
          <a:prstGeom prst="rect">
            <a:avLst/>
          </a:prstGeom>
          <a:gradFill flip="none" rotWithShape="1">
            <a:gsLst>
              <a:gs pos="0">
                <a:srgbClr val="E60088"/>
              </a:gs>
              <a:gs pos="54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extLst>
      <p:ext uri="{BB962C8B-B14F-4D97-AF65-F5344CB8AC3E}">
        <p14:creationId xmlns:p14="http://schemas.microsoft.com/office/powerpoint/2010/main" val="17163090"/>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A9D3D8-B99B-4E1C-F55F-0CD07616AD69}"/>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extLst>
      <p:ext uri="{BB962C8B-B14F-4D97-AF65-F5344CB8AC3E}">
        <p14:creationId xmlns:p14="http://schemas.microsoft.com/office/powerpoint/2010/main" val="4031110277"/>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286C9A-0AA7-C6F3-3992-75CB423B5898}"/>
              </a:ext>
            </a:extLst>
          </p:cNvPr>
          <p:cNvSpPr/>
          <p:nvPr userDrawn="1"/>
        </p:nvSpPr>
        <p:spPr>
          <a:xfrm>
            <a:off x="0" y="0"/>
            <a:ext cx="9144000" cy="4368800"/>
          </a:xfrm>
          <a:prstGeom prst="rect">
            <a:avLst/>
          </a:prstGeom>
          <a:gradFill flip="none" rotWithShape="1">
            <a:gsLst>
              <a:gs pos="0">
                <a:srgbClr val="FBAD18"/>
              </a:gs>
              <a:gs pos="52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extLst>
      <p:ext uri="{BB962C8B-B14F-4D97-AF65-F5344CB8AC3E}">
        <p14:creationId xmlns:p14="http://schemas.microsoft.com/office/powerpoint/2010/main" val="1981863517"/>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DEC03D-6442-F120-9EC4-761FF98AFA95}"/>
              </a:ext>
            </a:extLst>
          </p:cNvPr>
          <p:cNvSpPr/>
          <p:nvPr userDrawn="1"/>
        </p:nvSpPr>
        <p:spPr>
          <a:xfrm>
            <a:off x="0" y="0"/>
            <a:ext cx="9144000" cy="4368800"/>
          </a:xfrm>
          <a:prstGeom prst="rect">
            <a:avLst/>
          </a:prstGeom>
          <a:gradFill flip="none" rotWithShape="1">
            <a:gsLst>
              <a:gs pos="0">
                <a:srgbClr val="FBAD18"/>
              </a:gs>
              <a:gs pos="51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extLst>
      <p:ext uri="{BB962C8B-B14F-4D97-AF65-F5344CB8AC3E}">
        <p14:creationId xmlns:p14="http://schemas.microsoft.com/office/powerpoint/2010/main" val="3919482794"/>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2DEBEA-BF99-0DED-1E1B-DC91C46E29EB}"/>
              </a:ext>
            </a:extLst>
          </p:cNvPr>
          <p:cNvSpPr/>
          <p:nvPr userDrawn="1"/>
        </p:nvSpPr>
        <p:spPr>
          <a:xfrm>
            <a:off x="0" y="0"/>
            <a:ext cx="9144000" cy="4368800"/>
          </a:xfrm>
          <a:prstGeom prst="rect">
            <a:avLst/>
          </a:prstGeom>
          <a:gradFill flip="none" rotWithShape="1">
            <a:gsLst>
              <a:gs pos="0">
                <a:srgbClr val="FBAD18"/>
              </a:gs>
              <a:gs pos="50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extLst>
      <p:ext uri="{BB962C8B-B14F-4D97-AF65-F5344CB8AC3E}">
        <p14:creationId xmlns:p14="http://schemas.microsoft.com/office/powerpoint/2010/main" val="3491118459"/>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8686-8C00-D26F-456C-10FBD0260FA7}"/>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Tree>
    <p:extLst>
      <p:ext uri="{BB962C8B-B14F-4D97-AF65-F5344CB8AC3E}">
        <p14:creationId xmlns:p14="http://schemas.microsoft.com/office/powerpoint/2010/main" val="1936583743"/>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p:nvPr>
        </p:nvSpPr>
        <p:spPr>
          <a:xfrm>
            <a:off x="303213" y="1741596"/>
            <a:ext cx="8532812" cy="2627204"/>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E438499D-5718-4159-DD63-C0A68A643964}"/>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7" name="Title 1">
            <a:extLst>
              <a:ext uri="{FF2B5EF4-FFF2-40B4-BE49-F238E27FC236}">
                <a16:creationId xmlns:a16="http://schemas.microsoft.com/office/drawing/2014/main" id="{CA66B78B-085E-A6EB-0608-D2B29EB86D5B}"/>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75576065"/>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accent1"/>
              </a:gs>
              <a:gs pos="98000">
                <a:schemeClr val="accent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accent1"/>
              </a:gs>
              <a:gs pos="98000">
                <a:schemeClr val="accent3"/>
              </a:gs>
            </a:gsLst>
            <a:path path="circle">
              <a:fillToRect t="100000" r="100000"/>
            </a:path>
          </a:gradFill>
          <a:ln w="0" cap="flat">
            <a:noFill/>
            <a:prstDash val="solid"/>
            <a:miter/>
          </a:ln>
        </p:spPr>
        <p:txBody>
          <a:bodyPr rtlCol="0" anchor="ctr"/>
          <a:lstStyle/>
          <a:p>
            <a:endParaRPr lang="en-GB"/>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465939843"/>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p:nvPr>
        </p:nvSpPr>
        <p:spPr>
          <a:xfrm>
            <a:off x="303213" y="1741596"/>
            <a:ext cx="4086225" cy="2627204"/>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p:nvPr>
        </p:nvSpPr>
        <p:spPr>
          <a:xfrm>
            <a:off x="4754564" y="1741596"/>
            <a:ext cx="4086225" cy="2627204"/>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Box 4">
            <a:extLst>
              <a:ext uri="{FF2B5EF4-FFF2-40B4-BE49-F238E27FC236}">
                <a16:creationId xmlns:a16="http://schemas.microsoft.com/office/drawing/2014/main" id="{BA2A4CAA-1CFB-A72B-F869-43AEE64E19EC}"/>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6" name="Title 1">
            <a:extLst>
              <a:ext uri="{FF2B5EF4-FFF2-40B4-BE49-F238E27FC236}">
                <a16:creationId xmlns:a16="http://schemas.microsoft.com/office/drawing/2014/main" id="{ACD606A7-3A7C-CB38-062D-596D16EFBCA1}"/>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34716781"/>
      </p:ext>
    </p:extLst>
  </p:cSld>
  <p:clrMapOvr>
    <a:masterClrMapping/>
  </p:clrMapOvr>
  <p:extLst>
    <p:ext uri="{DCECCB84-F9BA-43D5-87BE-67443E8EF086}">
      <p15:sldGuideLst xmlns:p15="http://schemas.microsoft.com/office/powerpoint/2012/main">
        <p15:guide id="4" orient="horz" pos="805" userDrawn="1">
          <p15:clr>
            <a:srgbClr val="FBAE40"/>
          </p15:clr>
        </p15:guide>
        <p15:guide id="9" pos="2765" userDrawn="1">
          <p15:clr>
            <a:srgbClr val="FBAE40"/>
          </p15:clr>
        </p15:guide>
        <p15:guide id="10" pos="2991"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p:nvPr>
        </p:nvSpPr>
        <p:spPr>
          <a:xfrm>
            <a:off x="303214" y="1741596"/>
            <a:ext cx="2595562" cy="2627204"/>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p:nvPr>
        </p:nvSpPr>
        <p:spPr>
          <a:xfrm>
            <a:off x="3257550" y="1741596"/>
            <a:ext cx="2601913" cy="2627204"/>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p:nvPr>
        </p:nvSpPr>
        <p:spPr>
          <a:xfrm>
            <a:off x="6234112" y="1741596"/>
            <a:ext cx="2601913" cy="2627204"/>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E1DC37D6-7D48-569D-4B98-9CB8CE9E2A5E}"/>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8" name="Title 1">
            <a:extLst>
              <a:ext uri="{FF2B5EF4-FFF2-40B4-BE49-F238E27FC236}">
                <a16:creationId xmlns:a16="http://schemas.microsoft.com/office/drawing/2014/main" id="{CC475998-2F26-E7C1-96E8-028BD4203618}"/>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92159195"/>
      </p:ext>
    </p:extLst>
  </p:cSld>
  <p:clrMapOvr>
    <a:masterClrMapping/>
  </p:clrMapOvr>
  <p:extLst>
    <p:ext uri="{DCECCB84-F9BA-43D5-87BE-67443E8EF086}">
      <p15:sldGuideLst xmlns:p15="http://schemas.microsoft.com/office/powerpoint/2012/main">
        <p15:guide id="4" orient="horz" pos="805" userDrawn="1">
          <p15:clr>
            <a:srgbClr val="FBAE40"/>
          </p15:clr>
        </p15:guide>
        <p15:guide id="11" pos="1826" userDrawn="1">
          <p15:clr>
            <a:srgbClr val="FBAE40"/>
          </p15:clr>
        </p15:guide>
        <p15:guide id="12" pos="2052" userDrawn="1">
          <p15:clr>
            <a:srgbClr val="FBAE40"/>
          </p15:clr>
        </p15:guide>
        <p15:guide id="13" pos="3691" userDrawn="1">
          <p15:clr>
            <a:srgbClr val="FBAE40"/>
          </p15:clr>
        </p15:guide>
        <p15:guide id="14" pos="3921"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p:nvPr>
        </p:nvSpPr>
        <p:spPr>
          <a:xfrm>
            <a:off x="303214" y="1741596"/>
            <a:ext cx="1857374" cy="2627204"/>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p:nvPr>
        </p:nvSpPr>
        <p:spPr>
          <a:xfrm>
            <a:off x="2525713" y="1741596"/>
            <a:ext cx="1849435" cy="2627204"/>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p:nvPr>
        </p:nvSpPr>
        <p:spPr>
          <a:xfrm>
            <a:off x="4754564" y="1741596"/>
            <a:ext cx="1849436" cy="2627204"/>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Content Placeholder 3">
            <a:extLst>
              <a:ext uri="{FF2B5EF4-FFF2-40B4-BE49-F238E27FC236}">
                <a16:creationId xmlns:a16="http://schemas.microsoft.com/office/drawing/2014/main" id="{B53A7BC6-EC36-926F-E788-74B288263199}"/>
              </a:ext>
            </a:extLst>
          </p:cNvPr>
          <p:cNvSpPr>
            <a:spLocks noGrp="1"/>
          </p:cNvSpPr>
          <p:nvPr>
            <p:ph sz="quarter" idx="13"/>
          </p:nvPr>
        </p:nvSpPr>
        <p:spPr>
          <a:xfrm>
            <a:off x="6983416" y="1741596"/>
            <a:ext cx="1849436" cy="2627204"/>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9" name="Title 1">
            <a:extLst>
              <a:ext uri="{FF2B5EF4-FFF2-40B4-BE49-F238E27FC236}">
                <a16:creationId xmlns:a16="http://schemas.microsoft.com/office/drawing/2014/main" id="{F7E015B9-F2C3-31B3-E753-6667BDFBCF9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00039603"/>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p:nvPr>
        </p:nvSpPr>
        <p:spPr>
          <a:xfrm>
            <a:off x="303213" y="1649788"/>
            <a:ext cx="8532811"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p:nvPr>
        </p:nvSpPr>
        <p:spPr>
          <a:xfrm>
            <a:off x="303213" y="3201026"/>
            <a:ext cx="8532811"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1">
            <a:extLst>
              <a:ext uri="{FF2B5EF4-FFF2-40B4-BE49-F238E27FC236}">
                <a16:creationId xmlns:a16="http://schemas.microsoft.com/office/drawing/2014/main" id="{8AB98FEA-A9D2-E0AF-6803-020C79CAAD6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363376837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p:nvPr>
        </p:nvSpPr>
        <p:spPr>
          <a:xfrm>
            <a:off x="303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p:nvPr>
        </p:nvSpPr>
        <p:spPr>
          <a:xfrm>
            <a:off x="303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5">
            <a:extLst>
              <a:ext uri="{FF2B5EF4-FFF2-40B4-BE49-F238E27FC236}">
                <a16:creationId xmlns:a16="http://schemas.microsoft.com/office/drawing/2014/main" id="{596FBC1E-3C5C-5E65-C630-954E2D14A86A}"/>
              </a:ext>
            </a:extLst>
          </p:cNvPr>
          <p:cNvSpPr>
            <a:spLocks noGrp="1"/>
          </p:cNvSpPr>
          <p:nvPr>
            <p:ph sz="quarter" idx="18"/>
          </p:nvPr>
        </p:nvSpPr>
        <p:spPr>
          <a:xfrm>
            <a:off x="4748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Content Placeholder 5">
            <a:extLst>
              <a:ext uri="{FF2B5EF4-FFF2-40B4-BE49-F238E27FC236}">
                <a16:creationId xmlns:a16="http://schemas.microsoft.com/office/drawing/2014/main" id="{98A2E827-DAB5-3E92-E626-C4DDCECC2FE7}"/>
              </a:ext>
            </a:extLst>
          </p:cNvPr>
          <p:cNvSpPr>
            <a:spLocks noGrp="1"/>
          </p:cNvSpPr>
          <p:nvPr>
            <p:ph sz="quarter" idx="19"/>
          </p:nvPr>
        </p:nvSpPr>
        <p:spPr>
          <a:xfrm>
            <a:off x="4748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itle 1">
            <a:extLst>
              <a:ext uri="{FF2B5EF4-FFF2-40B4-BE49-F238E27FC236}">
                <a16:creationId xmlns:a16="http://schemas.microsoft.com/office/drawing/2014/main" id="{AF99843B-522C-BCBA-F40B-AD78E6A215F5}"/>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71153509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p:nvPr>
        </p:nvSpPr>
        <p:spPr>
          <a:xfrm>
            <a:off x="2888571"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303214" y="1277939"/>
            <a:ext cx="2222499"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AD530D00-6278-2EC6-12A4-66FC31C9378C}"/>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178998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p:nvPr>
        </p:nvSpPr>
        <p:spPr>
          <a:xfrm>
            <a:off x="303213"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6604000" y="1277939"/>
            <a:ext cx="2232025"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8FFA3A3A-0451-D259-B28D-A1C5A952CF2F}"/>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88850557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09700D5-7B94-ED9D-5DF8-1BAF59B0A6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1759" y="1729082"/>
            <a:ext cx="1940482" cy="1690098"/>
          </a:xfrm>
          <a:prstGeom prst="rect">
            <a:avLst/>
          </a:prstGeom>
        </p:spPr>
      </p:pic>
    </p:spTree>
    <p:extLst>
      <p:ext uri="{BB962C8B-B14F-4D97-AF65-F5344CB8AC3E}">
        <p14:creationId xmlns:p14="http://schemas.microsoft.com/office/powerpoint/2010/main" val="4034230249"/>
      </p:ext>
    </p:extLst>
  </p:cSld>
  <p:clrMapOvr>
    <a:masterClrMapping/>
  </p:clrMapOvr>
  <p:extLst>
    <p:ext uri="{DCECCB84-F9BA-43D5-87BE-67443E8EF086}">
      <p15:sldGuideLst xmlns:p15="http://schemas.microsoft.com/office/powerpoint/2012/main">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rgbClr val="5A2F92"/>
              </a:gs>
              <a:gs pos="97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44000">
                <a:srgbClr val="5A2F92"/>
              </a:gs>
              <a:gs pos="97000">
                <a:schemeClr val="accent1"/>
              </a:gs>
            </a:gsLst>
            <a:path path="circle">
              <a:fillToRect t="100000" r="100000"/>
            </a:path>
          </a:gradFill>
          <a:ln w="0" cap="flat">
            <a:noFill/>
            <a:prstDash val="solid"/>
            <a:miter/>
          </a:ln>
        </p:spPr>
        <p:txBody>
          <a:bodyPr rtlCol="0" anchor="ctr"/>
          <a:lstStyle/>
          <a:p>
            <a:endParaRPr lang="en-GB"/>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364335107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rgbClr val="E60088"/>
              </a:gs>
              <a:gs pos="100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14000">
                <a:srgbClr val="E60088"/>
              </a:gs>
              <a:gs pos="100000">
                <a:srgbClr val="5A2F92"/>
              </a:gs>
            </a:gsLst>
            <a:path path="circle">
              <a:fillToRect t="100000" r="100000"/>
            </a:path>
          </a:gradFill>
          <a:ln w="0" cap="flat">
            <a:noFill/>
            <a:prstDash val="solid"/>
            <a:miter/>
          </a:ln>
        </p:spPr>
        <p:txBody>
          <a:bodyPr rtlCol="0" anchor="ctr"/>
          <a:lstStyle/>
          <a:p>
            <a:endParaRPr lang="en-GB"/>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423530216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A6CE3C"/>
              </a:gs>
              <a:gs pos="19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100000">
                <a:srgbClr val="A6CE3C"/>
              </a:gs>
              <a:gs pos="0">
                <a:schemeClr val="accent4"/>
              </a:gs>
            </a:gsLst>
            <a:path path="circle">
              <a:fillToRect t="100000" r="100000"/>
            </a:path>
          </a:gradFill>
          <a:ln w="0" cap="flat">
            <a:noFill/>
            <a:prstDash val="solid"/>
            <a:miter/>
          </a:ln>
        </p:spPr>
        <p:txBody>
          <a:bodyPr rtlCol="0" anchor="ctr"/>
          <a:lstStyle/>
          <a:p>
            <a:endParaRPr lang="en-GB"/>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70305733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8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D00A54"/>
              </a:gs>
            </a:gsLst>
            <a:path path="circle">
              <a:fillToRect t="100000" r="100000"/>
            </a:path>
          </a:gradFill>
          <a:ln w="0" cap="flat">
            <a:noFill/>
            <a:prstDash val="solid"/>
            <a:miter/>
          </a:ln>
        </p:spPr>
        <p:txBody>
          <a:bodyPr rtlCol="0" anchor="ctr"/>
          <a:lstStyle/>
          <a:p>
            <a:endParaRPr lang="en-GB"/>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50594464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8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F04C23"/>
              </a:gs>
            </a:gsLst>
            <a:path path="circle">
              <a:fillToRect t="100000" r="100000"/>
            </a:path>
          </a:gradFill>
          <a:ln w="0" cap="flat">
            <a:noFill/>
            <a:prstDash val="solid"/>
            <a:miter/>
          </a:ln>
        </p:spPr>
        <p:txBody>
          <a:bodyPr rtlCol="0" anchor="ctr"/>
          <a:lstStyle/>
          <a:p>
            <a:endParaRPr lang="en-GB"/>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41538663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7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E60088"/>
              </a:gs>
            </a:gsLst>
            <a:path path="circle">
              <a:fillToRect t="100000" r="100000"/>
            </a:path>
          </a:gradFill>
          <a:ln w="0" cap="flat">
            <a:noFill/>
            <a:prstDash val="solid"/>
            <a:miter/>
          </a:ln>
        </p:spPr>
        <p:txBody>
          <a:bodyPr rtlCol="0" anchor="ctr"/>
          <a:lstStyle/>
          <a:p>
            <a:endParaRPr lang="en-GB"/>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3398662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4.sv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3.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6.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image" Target="../media/image3.png"/><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3.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image" Target="../media/image6.svg"/><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image" Target="../media/image5.png"/><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image" Target="../media/image4.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F22908DA-2C9B-7903-B59E-556389996363}"/>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337137" y="102425"/>
            <a:ext cx="695326" cy="451961"/>
          </a:xfrm>
          <a:prstGeom prst="rect">
            <a:avLst/>
          </a:prstGeom>
        </p:spPr>
      </p:pic>
      <p:pic>
        <p:nvPicPr>
          <p:cNvPr id="10" name="Graphic 9">
            <a:extLst>
              <a:ext uri="{FF2B5EF4-FFF2-40B4-BE49-F238E27FC236}">
                <a16:creationId xmlns:a16="http://schemas.microsoft.com/office/drawing/2014/main" id="{1D960EE8-BD84-2422-3BAD-086D20F5BC42}"/>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03213" y="4778644"/>
            <a:ext cx="8532000" cy="67746"/>
          </a:xfrm>
          <a:prstGeom prst="rect">
            <a:avLst/>
          </a:prstGeom>
        </p:spPr>
      </p:pic>
      <p:sp>
        <p:nvSpPr>
          <p:cNvPr id="11" name="TextBox 10">
            <a:extLst>
              <a:ext uri="{FF2B5EF4-FFF2-40B4-BE49-F238E27FC236}">
                <a16:creationId xmlns:a16="http://schemas.microsoft.com/office/drawing/2014/main" id="{86FDD5C0-3687-FA8A-356D-B88FA3D9103C}"/>
              </a:ext>
            </a:extLst>
          </p:cNvPr>
          <p:cNvSpPr txBox="1"/>
          <p:nvPr userDrawn="1"/>
        </p:nvSpPr>
        <p:spPr>
          <a:xfrm>
            <a:off x="303213" y="4725369"/>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Holdings Proprietary Limited (</a:t>
            </a:r>
            <a:r>
              <a:rPr lang="en-US" sz="600" dirty="0" err="1">
                <a:solidFill>
                  <a:schemeClr val="accent6"/>
                </a:solidFill>
                <a:latin typeface="+mn-lt"/>
                <a:cs typeface="Calibri Light" panose="020F0302020204030204" pitchFamily="34" charset="0"/>
              </a:rPr>
              <a:t>www.adaptit.com</a:t>
            </a:r>
            <a:r>
              <a:rPr lang="en-US" sz="600" dirty="0">
                <a:solidFill>
                  <a:schemeClr val="accent6"/>
                </a:solidFill>
                <a:latin typeface="+mn-lt"/>
                <a:cs typeface="Calibri Light" panose="020F0302020204030204" pitchFamily="34" charset="0"/>
              </a:rPr>
              <a:t>). All rights reserved.</a:t>
            </a:r>
            <a:endParaRPr lang="en-ZA" sz="600" dirty="0">
              <a:solidFill>
                <a:schemeClr val="accent6"/>
              </a:solidFill>
              <a:latin typeface="+mn-lt"/>
              <a:cs typeface="Calibri Light" panose="020F0302020204030204" pitchFamily="34" charset="0"/>
            </a:endParaRPr>
          </a:p>
        </p:txBody>
      </p:sp>
      <p:sp>
        <p:nvSpPr>
          <p:cNvPr id="13" name="Rectangle 12">
            <a:extLst>
              <a:ext uri="{FF2B5EF4-FFF2-40B4-BE49-F238E27FC236}">
                <a16:creationId xmlns:a16="http://schemas.microsoft.com/office/drawing/2014/main" id="{33A1D083-3347-7DAB-CAF3-D30C107C3526}"/>
              </a:ext>
            </a:extLst>
          </p:cNvPr>
          <p:cNvSpPr/>
          <p:nvPr userDrawn="1"/>
        </p:nvSpPr>
        <p:spPr>
          <a:xfrm>
            <a:off x="9353405" y="0"/>
            <a:ext cx="593313" cy="593313"/>
          </a:xfrm>
          <a:prstGeom prst="rect">
            <a:avLst/>
          </a:prstGeom>
          <a:solidFill>
            <a:srgbClr val="FBAD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BB8E1F41-7CD6-F962-0176-50F39BBB4CFD}"/>
              </a:ext>
            </a:extLst>
          </p:cNvPr>
          <p:cNvSpPr/>
          <p:nvPr userDrawn="1"/>
        </p:nvSpPr>
        <p:spPr>
          <a:xfrm>
            <a:off x="9353405" y="650550"/>
            <a:ext cx="593313" cy="593313"/>
          </a:xfrm>
          <a:prstGeom prst="rect">
            <a:avLst/>
          </a:prstGeom>
          <a:solidFill>
            <a:srgbClr val="F04C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0A1B983-6ECD-3B21-D0AC-1BE2C5C9CDFD}"/>
              </a:ext>
            </a:extLst>
          </p:cNvPr>
          <p:cNvSpPr/>
          <p:nvPr userDrawn="1"/>
        </p:nvSpPr>
        <p:spPr>
          <a:xfrm>
            <a:off x="9353405" y="1301100"/>
            <a:ext cx="593313" cy="593313"/>
          </a:xfrm>
          <a:prstGeom prst="rect">
            <a:avLst/>
          </a:prstGeom>
          <a:solidFill>
            <a:srgbClr val="A6CE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D81D1B3-3B50-2D70-4C3E-40F68D9132DD}"/>
              </a:ext>
            </a:extLst>
          </p:cNvPr>
          <p:cNvSpPr/>
          <p:nvPr userDrawn="1"/>
        </p:nvSpPr>
        <p:spPr>
          <a:xfrm>
            <a:off x="9353405" y="1951650"/>
            <a:ext cx="593313" cy="593313"/>
          </a:xfrm>
          <a:prstGeom prst="rect">
            <a:avLst/>
          </a:prstGeom>
          <a:solidFill>
            <a:srgbClr val="E600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44D7CB7E-54F8-A48D-9133-C52BC8605F60}"/>
              </a:ext>
            </a:extLst>
          </p:cNvPr>
          <p:cNvSpPr/>
          <p:nvPr userDrawn="1"/>
        </p:nvSpPr>
        <p:spPr>
          <a:xfrm>
            <a:off x="9353405" y="2602200"/>
            <a:ext cx="593313" cy="593313"/>
          </a:xfrm>
          <a:prstGeom prst="rect">
            <a:avLst/>
          </a:prstGeom>
          <a:solidFill>
            <a:srgbClr val="D00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D698541-3164-95AC-B81A-94CFA81A8C1B}"/>
              </a:ext>
            </a:extLst>
          </p:cNvPr>
          <p:cNvSpPr/>
          <p:nvPr userDrawn="1"/>
        </p:nvSpPr>
        <p:spPr>
          <a:xfrm>
            <a:off x="9353405" y="3252751"/>
            <a:ext cx="593313" cy="593313"/>
          </a:xfrm>
          <a:prstGeom prst="rect">
            <a:avLst/>
          </a:prstGeom>
          <a:solidFill>
            <a:srgbClr val="5A2F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21321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64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805" userDrawn="1">
          <p15:clr>
            <a:srgbClr val="F26B43"/>
          </p15:clr>
        </p15:guide>
        <p15:guide id="10" orient="horz" pos="1780" userDrawn="1">
          <p15:clr>
            <a:srgbClr val="F26B43"/>
          </p15:clr>
        </p15:guide>
        <p15:guide id="11" orient="horz" pos="616" userDrawn="1">
          <p15:clr>
            <a:srgbClr val="F26B43"/>
          </p15:clr>
        </p15:guide>
        <p15:guide id="12" orient="horz" pos="584" userDrawn="1">
          <p15:clr>
            <a:srgbClr val="F26B43"/>
          </p15:clr>
        </p15:guide>
        <p15:guide id="13" orient="horz" pos="486" userDrawn="1">
          <p15:clr>
            <a:srgbClr val="F26B43"/>
          </p15:clr>
        </p15:guide>
        <p15:guide id="14" orient="horz" pos="460" userDrawn="1">
          <p15:clr>
            <a:srgbClr val="F26B43"/>
          </p15:clr>
        </p15:guide>
        <p15:guide id="15" orient="horz" pos="436" userDrawn="1">
          <p15:clr>
            <a:srgbClr val="F26B43"/>
          </p15:clr>
        </p15:guide>
        <p15:guide id="16" orient="horz" pos="310" userDrawn="1">
          <p15:clr>
            <a:srgbClr val="F26B43"/>
          </p15:clr>
        </p15:guide>
        <p15:guide id="17" orient="horz" pos="25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725369"/>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Holdings Proprietary Limited (</a:t>
            </a:r>
            <a:r>
              <a:rPr lang="en-US" sz="600" dirty="0" err="1">
                <a:solidFill>
                  <a:schemeClr val="accent6"/>
                </a:solidFill>
                <a:latin typeface="+mn-lt"/>
                <a:cs typeface="Calibri Light" panose="020F0302020204030204" pitchFamily="34" charset="0"/>
              </a:rPr>
              <a:t>www.adaptit.com</a:t>
            </a:r>
            <a:r>
              <a:rPr lang="en-US" sz="600" dirty="0">
                <a:solidFill>
                  <a:schemeClr val="accent6"/>
                </a:solidFill>
                <a:latin typeface="+mn-lt"/>
                <a:cs typeface="Calibri Light" panose="020F0302020204030204" pitchFamily="34" charset="0"/>
              </a:rPr>
              <a:t>).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8768945" y="106420"/>
            <a:ext cx="233165" cy="283129"/>
          </a:xfrm>
          <a:prstGeom prst="rect">
            <a:avLst/>
          </a:prstGeom>
        </p:spPr>
      </p:pic>
    </p:spTree>
    <p:extLst>
      <p:ext uri="{BB962C8B-B14F-4D97-AF65-F5344CB8AC3E}">
        <p14:creationId xmlns:p14="http://schemas.microsoft.com/office/powerpoint/2010/main" val="5681211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726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Holdings Proprietary Limited (</a:t>
            </a:r>
            <a:r>
              <a:rPr lang="en-US" sz="600" dirty="0" err="1">
                <a:solidFill>
                  <a:schemeClr val="accent6"/>
                </a:solidFill>
                <a:latin typeface="+mn-lt"/>
                <a:cs typeface="Calibri Light" panose="020F0302020204030204" pitchFamily="34" charset="0"/>
              </a:rPr>
              <a:t>www.adaptit.com</a:t>
            </a:r>
            <a:r>
              <a:rPr lang="en-US" sz="600" dirty="0">
                <a:solidFill>
                  <a:schemeClr val="accent6"/>
                </a:solidFill>
                <a:latin typeface="+mn-lt"/>
                <a:cs typeface="Calibri Light" panose="020F0302020204030204" pitchFamily="34" charset="0"/>
              </a:rPr>
              <a:t>).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8769600" y="108000"/>
            <a:ext cx="233165" cy="283129"/>
          </a:xfrm>
          <a:prstGeom prst="rect">
            <a:avLst/>
          </a:prstGeom>
        </p:spPr>
      </p:pic>
    </p:spTree>
    <p:extLst>
      <p:ext uri="{BB962C8B-B14F-4D97-AF65-F5344CB8AC3E}">
        <p14:creationId xmlns:p14="http://schemas.microsoft.com/office/powerpoint/2010/main" val="1439662733"/>
      </p:ext>
    </p:extLst>
  </p:cSld>
  <p:clrMap bg1="lt1" tx1="dk1" bg2="lt2" tx2="dk2" accent1="accent1" accent2="accent2" accent3="accent3" accent4="accent4" accent5="accent5" accent6="accent6" hlink="hlink" folHlink="folHlink"/>
  <p:sldLayoutIdLst>
    <p:sldLayoutId id="214748368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AF3B7AD-0116-EA00-7D28-DA29D91FAF95}"/>
              </a:ext>
            </a:extLst>
          </p:cNvPr>
          <p:cNvSpPr>
            <a:spLocks noGrp="1"/>
          </p:cNvSpPr>
          <p:nvPr>
            <p:ph type="title"/>
          </p:nvPr>
        </p:nvSpPr>
        <p:spPr>
          <a:xfrm>
            <a:off x="565393" y="1589175"/>
            <a:ext cx="8278356" cy="1752549"/>
          </a:xfrm>
          <a:effectLst>
            <a:outerShdw blurRad="50800" dist="38100" dir="2700000" algn="tl" rotWithShape="0">
              <a:prstClr val="black">
                <a:alpha val="40000"/>
              </a:prstClr>
            </a:outerShdw>
          </a:effectLst>
        </p:spPr>
        <p:txBody>
          <a:bodyPr lIns="91440" tIns="45720" rIns="91440" bIns="45720" anchor="b"/>
          <a:lstStyle/>
          <a:p>
            <a:r>
              <a:rPr lang="en-US" sz="4000" dirty="0"/>
              <a:t>Strategies to Address </a:t>
            </a:r>
            <a:br>
              <a:rPr lang="en-US" sz="4000" dirty="0">
                <a:solidFill>
                  <a:schemeClr val="bg1"/>
                </a:solidFill>
              </a:rPr>
            </a:br>
            <a:r>
              <a:rPr lang="en-US" sz="4000" dirty="0"/>
              <a:t>the Problem of old Code Sets </a:t>
            </a:r>
            <a:br>
              <a:rPr lang="en-US" sz="4000" dirty="0">
                <a:solidFill>
                  <a:schemeClr val="bg1"/>
                </a:solidFill>
              </a:rPr>
            </a:br>
            <a:r>
              <a:rPr lang="en-US" sz="4000" dirty="0"/>
              <a:t>&amp; </a:t>
            </a:r>
            <a:r>
              <a:rPr lang="en-US" sz="4000" dirty="0" err="1"/>
              <a:t>Organisational</a:t>
            </a:r>
            <a:r>
              <a:rPr lang="en-US" sz="4000" dirty="0"/>
              <a:t> Restructure</a:t>
            </a:r>
            <a:endParaRPr lang="en-GB" sz="4000" dirty="0"/>
          </a:p>
        </p:txBody>
      </p:sp>
      <p:sp>
        <p:nvSpPr>
          <p:cNvPr id="15" name="Text Placeholder 14">
            <a:extLst>
              <a:ext uri="{FF2B5EF4-FFF2-40B4-BE49-F238E27FC236}">
                <a16:creationId xmlns:a16="http://schemas.microsoft.com/office/drawing/2014/main" id="{5D915FD3-826B-4638-FBDB-18379D2A368C}"/>
              </a:ext>
            </a:extLst>
          </p:cNvPr>
          <p:cNvSpPr>
            <a:spLocks noGrp="1"/>
          </p:cNvSpPr>
          <p:nvPr>
            <p:ph type="body" sz="quarter" idx="11"/>
          </p:nvPr>
        </p:nvSpPr>
        <p:spPr>
          <a:effectLst>
            <a:outerShdw blurRad="50800" dist="38100" dir="2700000" algn="tl" rotWithShape="0">
              <a:prstClr val="black">
                <a:alpha val="40000"/>
              </a:prstClr>
            </a:outerShdw>
          </a:effectLst>
        </p:spPr>
        <p:txBody>
          <a:bodyPr/>
          <a:lstStyle/>
          <a:p>
            <a:pPr defTabSz="914400">
              <a:lnSpc>
                <a:spcPct val="90000"/>
              </a:lnSpc>
              <a:spcBef>
                <a:spcPts val="0"/>
              </a:spcBef>
              <a:spcAft>
                <a:spcPts val="600"/>
              </a:spcAft>
            </a:pPr>
            <a:r>
              <a:rPr lang="en-US" sz="2000" dirty="0">
                <a:solidFill>
                  <a:srgbClr val="FFFFFF"/>
                </a:solidFill>
              </a:rPr>
              <a:t>Session 57</a:t>
            </a:r>
          </a:p>
          <a:p>
            <a:pPr defTabSz="914400">
              <a:lnSpc>
                <a:spcPct val="90000"/>
              </a:lnSpc>
              <a:spcBef>
                <a:spcPts val="0"/>
              </a:spcBef>
              <a:spcAft>
                <a:spcPts val="600"/>
              </a:spcAft>
            </a:pPr>
            <a:r>
              <a:rPr lang="en-US" sz="1600" dirty="0">
                <a:solidFill>
                  <a:srgbClr val="FFFFFF"/>
                </a:solidFill>
              </a:rPr>
              <a:t>Presented by Bernard Mostert</a:t>
            </a:r>
          </a:p>
        </p:txBody>
      </p:sp>
    </p:spTree>
    <p:extLst>
      <p:ext uri="{BB962C8B-B14F-4D97-AF65-F5344CB8AC3E}">
        <p14:creationId xmlns:p14="http://schemas.microsoft.com/office/powerpoint/2010/main" val="2092356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2B004B55-22AB-ADC8-9A37-3AAAF8127879}"/>
              </a:ext>
            </a:extLst>
          </p:cNvPr>
          <p:cNvSpPr>
            <a:spLocks noGrp="1"/>
          </p:cNvSpPr>
          <p:nvPr>
            <p:ph type="title"/>
          </p:nvPr>
        </p:nvSpPr>
        <p:spPr>
          <a:xfrm>
            <a:off x="303213" y="307976"/>
            <a:ext cx="6665912" cy="635000"/>
          </a:xfrm>
        </p:spPr>
        <p:txBody>
          <a:bodyPr/>
          <a:lstStyle/>
          <a:p>
            <a:r>
              <a:rPr lang="en-ZA" sz="2800" dirty="0"/>
              <a:t>Start New Structure</a:t>
            </a:r>
          </a:p>
        </p:txBody>
      </p:sp>
      <p:graphicFrame>
        <p:nvGraphicFramePr>
          <p:cNvPr id="3" name="Content Placeholder 3">
            <a:extLst>
              <a:ext uri="{FF2B5EF4-FFF2-40B4-BE49-F238E27FC236}">
                <a16:creationId xmlns:a16="http://schemas.microsoft.com/office/drawing/2014/main" id="{B07B29AD-1658-F8EE-1016-F87F481710E5}"/>
              </a:ext>
            </a:extLst>
          </p:cNvPr>
          <p:cNvGraphicFramePr>
            <a:graphicFrameLocks noGrp="1"/>
          </p:cNvGraphicFramePr>
          <p:nvPr>
            <p:ph sz="quarter" idx="10"/>
            <p:extLst>
              <p:ext uri="{D42A27DB-BD31-4B8C-83A1-F6EECF244321}">
                <p14:modId xmlns:p14="http://schemas.microsoft.com/office/powerpoint/2010/main" val="866389583"/>
              </p:ext>
            </p:extLst>
          </p:nvPr>
        </p:nvGraphicFramePr>
        <p:xfrm>
          <a:off x="303213" y="1277937"/>
          <a:ext cx="3562617" cy="2696530"/>
        </p:xfrm>
        <a:graphic>
          <a:graphicData uri="http://schemas.openxmlformats.org/drawingml/2006/table">
            <a:tbl>
              <a:tblPr>
                <a:tableStyleId>{22838BEF-8BB2-4498-84A7-C5851F593DF1}</a:tableStyleId>
              </a:tblPr>
              <a:tblGrid>
                <a:gridCol w="380200">
                  <a:extLst>
                    <a:ext uri="{9D8B030D-6E8A-4147-A177-3AD203B41FA5}">
                      <a16:colId xmlns:a16="http://schemas.microsoft.com/office/drawing/2014/main" val="138090364"/>
                    </a:ext>
                  </a:extLst>
                </a:gridCol>
                <a:gridCol w="3182417">
                  <a:extLst>
                    <a:ext uri="{9D8B030D-6E8A-4147-A177-3AD203B41FA5}">
                      <a16:colId xmlns:a16="http://schemas.microsoft.com/office/drawing/2014/main" val="3893585472"/>
                    </a:ext>
                  </a:extLst>
                </a:gridCol>
              </a:tblGrid>
              <a:tr h="269653">
                <a:tc>
                  <a:txBody>
                    <a:bodyPr/>
                    <a:lstStyle/>
                    <a:p>
                      <a:pPr algn="r" fontAlgn="b"/>
                      <a:r>
                        <a:rPr lang="en-ZA" sz="1200" u="none" strike="noStrike">
                          <a:effectLst/>
                        </a:rPr>
                        <a:t>5000</a:t>
                      </a:r>
                      <a:endParaRPr lang="en-ZA"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200" u="none" strike="noStrike" dirty="0">
                          <a:effectLst/>
                        </a:rPr>
                        <a:t>CAMPUS 1: ACADEMIC</a:t>
                      </a:r>
                      <a:endParaRPr lang="en-ZA"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87372364"/>
                  </a:ext>
                </a:extLst>
              </a:tr>
              <a:tr h="269653">
                <a:tc>
                  <a:txBody>
                    <a:bodyPr/>
                    <a:lstStyle/>
                    <a:p>
                      <a:pPr algn="r" fontAlgn="b"/>
                      <a:r>
                        <a:rPr lang="en-ZA" sz="1200" u="none" strike="noStrike">
                          <a:effectLst/>
                        </a:rPr>
                        <a:t>5001</a:t>
                      </a:r>
                      <a:endParaRPr lang="en-ZA"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200" u="none" strike="noStrike">
                          <a:effectLst/>
                        </a:rPr>
                        <a:t>CAMPUS 1: OCCUPATIONAL SKILLS FACULTY</a:t>
                      </a:r>
                      <a:endParaRPr lang="en-US" sz="12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0310221"/>
                  </a:ext>
                </a:extLst>
              </a:tr>
              <a:tr h="269653">
                <a:tc>
                  <a:txBody>
                    <a:bodyPr/>
                    <a:lstStyle/>
                    <a:p>
                      <a:pPr algn="r" fontAlgn="b"/>
                      <a:r>
                        <a:rPr lang="en-ZA" sz="1200" u="none" strike="noStrike">
                          <a:effectLst/>
                        </a:rPr>
                        <a:t>5010</a:t>
                      </a:r>
                      <a:endParaRPr lang="en-ZA"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200" u="none" strike="noStrike" dirty="0">
                          <a:effectLst/>
                        </a:rPr>
                        <a:t>CAMPUS 1: SKILLS</a:t>
                      </a:r>
                      <a:endParaRPr lang="en-ZA"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74923685"/>
                  </a:ext>
                </a:extLst>
              </a:tr>
              <a:tr h="269653">
                <a:tc>
                  <a:txBody>
                    <a:bodyPr/>
                    <a:lstStyle/>
                    <a:p>
                      <a:pPr algn="r" fontAlgn="b"/>
                      <a:r>
                        <a:rPr lang="en-ZA" sz="1200" u="none" strike="noStrike">
                          <a:effectLst/>
                        </a:rPr>
                        <a:t>5020</a:t>
                      </a:r>
                      <a:endParaRPr lang="en-ZA"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200" u="none" strike="noStrike">
                          <a:effectLst/>
                        </a:rPr>
                        <a:t>CAMPUS 1: PARTNERSHIPS</a:t>
                      </a:r>
                      <a:endParaRPr lang="en-ZA" sz="12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14919577"/>
                  </a:ext>
                </a:extLst>
              </a:tr>
              <a:tr h="269653">
                <a:tc>
                  <a:txBody>
                    <a:bodyPr/>
                    <a:lstStyle/>
                    <a:p>
                      <a:pPr algn="r" fontAlgn="b"/>
                      <a:r>
                        <a:rPr lang="en-ZA" sz="1200" u="none" strike="noStrike">
                          <a:effectLst/>
                        </a:rPr>
                        <a:t>5030</a:t>
                      </a:r>
                      <a:endParaRPr lang="en-ZA"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200" u="none" strike="noStrike" dirty="0">
                          <a:effectLst/>
                        </a:rPr>
                        <a:t>CAMPUS 1: PROJECTS</a:t>
                      </a:r>
                      <a:endParaRPr lang="en-ZA"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52616503"/>
                  </a:ext>
                </a:extLst>
              </a:tr>
              <a:tr h="269653">
                <a:tc>
                  <a:txBody>
                    <a:bodyPr/>
                    <a:lstStyle/>
                    <a:p>
                      <a:pPr algn="r" fontAlgn="b"/>
                      <a:r>
                        <a:rPr lang="en-ZA" sz="1200" u="none" strike="noStrike">
                          <a:effectLst/>
                        </a:rPr>
                        <a:t>5040</a:t>
                      </a:r>
                      <a:endParaRPr lang="en-ZA"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200" u="none" strike="noStrike" dirty="0">
                          <a:effectLst/>
                        </a:rPr>
                        <a:t>CAMPUS 1: NON-FORMAL</a:t>
                      </a:r>
                      <a:endParaRPr lang="en-ZA"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35988347"/>
                  </a:ext>
                </a:extLst>
              </a:tr>
              <a:tr h="269653">
                <a:tc>
                  <a:txBody>
                    <a:bodyPr/>
                    <a:lstStyle/>
                    <a:p>
                      <a:pPr algn="r" fontAlgn="b"/>
                      <a:r>
                        <a:rPr lang="en-ZA" sz="1200" u="none" strike="noStrike">
                          <a:effectLst/>
                        </a:rPr>
                        <a:t>5050</a:t>
                      </a:r>
                      <a:endParaRPr lang="en-ZA"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200" u="none" strike="noStrike">
                          <a:effectLst/>
                        </a:rPr>
                        <a:t>CAMPUS 1: LEARNERSHIPS</a:t>
                      </a:r>
                      <a:endParaRPr lang="en-ZA" sz="12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3826984"/>
                  </a:ext>
                </a:extLst>
              </a:tr>
              <a:tr h="269653">
                <a:tc>
                  <a:txBody>
                    <a:bodyPr/>
                    <a:lstStyle/>
                    <a:p>
                      <a:pPr algn="r" fontAlgn="b"/>
                      <a:r>
                        <a:rPr lang="en-ZA" sz="1200" u="none" strike="noStrike">
                          <a:effectLst/>
                        </a:rPr>
                        <a:t>5100</a:t>
                      </a:r>
                      <a:endParaRPr lang="en-ZA"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200" u="none" strike="noStrike">
                          <a:effectLst/>
                        </a:rPr>
                        <a:t>CAMPUS 1:ENGINEERING FACULTY</a:t>
                      </a:r>
                      <a:endParaRPr lang="en-ZA" sz="12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2124335"/>
                  </a:ext>
                </a:extLst>
              </a:tr>
              <a:tr h="269653">
                <a:tc>
                  <a:txBody>
                    <a:bodyPr/>
                    <a:lstStyle/>
                    <a:p>
                      <a:pPr algn="r" fontAlgn="b"/>
                      <a:r>
                        <a:rPr lang="en-ZA" sz="1200" u="none" strike="noStrike">
                          <a:effectLst/>
                        </a:rPr>
                        <a:t>5101</a:t>
                      </a:r>
                      <a:endParaRPr lang="en-ZA"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200" u="none" strike="noStrike">
                          <a:effectLst/>
                        </a:rPr>
                        <a:t>CAMPUS 1: ENG REPORT 191 SUBJECT</a:t>
                      </a:r>
                      <a:endParaRPr lang="en-ZA" sz="12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06941250"/>
                  </a:ext>
                </a:extLst>
              </a:tr>
              <a:tr h="269653">
                <a:tc>
                  <a:txBody>
                    <a:bodyPr/>
                    <a:lstStyle/>
                    <a:p>
                      <a:pPr algn="r" fontAlgn="b"/>
                      <a:r>
                        <a:rPr lang="en-ZA" sz="1200" u="none" strike="noStrike">
                          <a:effectLst/>
                        </a:rPr>
                        <a:t>5110</a:t>
                      </a:r>
                      <a:endParaRPr lang="en-ZA"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200" u="none" strike="noStrike" dirty="0">
                          <a:effectLst/>
                        </a:rPr>
                        <a:t>CAMPUS 1: ENG FAC. INDIRECT COST</a:t>
                      </a:r>
                      <a:endParaRPr lang="en-US"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29212483"/>
                  </a:ext>
                </a:extLst>
              </a:tr>
            </a:tbl>
          </a:graphicData>
        </a:graphic>
      </p:graphicFrame>
      <p:graphicFrame>
        <p:nvGraphicFramePr>
          <p:cNvPr id="4" name="Table 3">
            <a:extLst>
              <a:ext uri="{FF2B5EF4-FFF2-40B4-BE49-F238E27FC236}">
                <a16:creationId xmlns:a16="http://schemas.microsoft.com/office/drawing/2014/main" id="{6B82A26C-8771-8155-5C35-DA721C547353}"/>
              </a:ext>
            </a:extLst>
          </p:cNvPr>
          <p:cNvGraphicFramePr>
            <a:graphicFrameLocks noGrp="1"/>
          </p:cNvGraphicFramePr>
          <p:nvPr>
            <p:extLst>
              <p:ext uri="{D42A27DB-BD31-4B8C-83A1-F6EECF244321}">
                <p14:modId xmlns:p14="http://schemas.microsoft.com/office/powerpoint/2010/main" val="1444589990"/>
              </p:ext>
            </p:extLst>
          </p:nvPr>
        </p:nvGraphicFramePr>
        <p:xfrm>
          <a:off x="4572000" y="931281"/>
          <a:ext cx="3562617" cy="3414376"/>
        </p:xfrm>
        <a:graphic>
          <a:graphicData uri="http://schemas.openxmlformats.org/drawingml/2006/table">
            <a:tbl>
              <a:tblPr>
                <a:tableStyleId>{69CF1AB2-1976-4502-BF36-3FF5EA218861}</a:tableStyleId>
              </a:tblPr>
              <a:tblGrid>
                <a:gridCol w="589695">
                  <a:extLst>
                    <a:ext uri="{9D8B030D-6E8A-4147-A177-3AD203B41FA5}">
                      <a16:colId xmlns:a16="http://schemas.microsoft.com/office/drawing/2014/main" val="1728799414"/>
                    </a:ext>
                  </a:extLst>
                </a:gridCol>
                <a:gridCol w="2972922">
                  <a:extLst>
                    <a:ext uri="{9D8B030D-6E8A-4147-A177-3AD203B41FA5}">
                      <a16:colId xmlns:a16="http://schemas.microsoft.com/office/drawing/2014/main" val="580675112"/>
                    </a:ext>
                  </a:extLst>
                </a:gridCol>
              </a:tblGrid>
              <a:tr h="243884">
                <a:tc>
                  <a:txBody>
                    <a:bodyPr/>
                    <a:lstStyle/>
                    <a:p>
                      <a:pPr algn="l" fontAlgn="b"/>
                      <a:r>
                        <a:rPr lang="en-ZA" sz="1200" u="none" strike="noStrike">
                          <a:effectLst/>
                        </a:rPr>
                        <a:t>A000</a:t>
                      </a:r>
                      <a:endParaRPr lang="en-ZA" sz="1200" b="0" i="0" u="none" strike="noStrike">
                        <a:solidFill>
                          <a:srgbClr val="000000"/>
                        </a:solidFill>
                        <a:effectLst/>
                        <a:latin typeface="Calibri" panose="020F0502020204030204" pitchFamily="34" charset="0"/>
                      </a:endParaRPr>
                    </a:p>
                  </a:txBody>
                  <a:tcPr marL="6761" marR="6761" marT="6761" marB="0" anchor="b"/>
                </a:tc>
                <a:tc>
                  <a:txBody>
                    <a:bodyPr/>
                    <a:lstStyle/>
                    <a:p>
                      <a:pPr algn="l" fontAlgn="b"/>
                      <a:r>
                        <a:rPr lang="en-ZA" sz="1200" u="none" strike="noStrike">
                          <a:effectLst/>
                        </a:rPr>
                        <a:t>CAMPUS 1: ACADEMIC</a:t>
                      </a:r>
                      <a:endParaRPr lang="en-ZA" sz="1200" b="0" i="0" u="none" strike="noStrike">
                        <a:solidFill>
                          <a:srgbClr val="000000"/>
                        </a:solidFill>
                        <a:effectLst/>
                        <a:latin typeface="Calibri" panose="020F0502020204030204" pitchFamily="34" charset="0"/>
                      </a:endParaRPr>
                    </a:p>
                  </a:txBody>
                  <a:tcPr marL="6761" marR="6761" marT="6761" marB="0" anchor="b"/>
                </a:tc>
                <a:extLst>
                  <a:ext uri="{0D108BD9-81ED-4DB2-BD59-A6C34878D82A}">
                    <a16:rowId xmlns:a16="http://schemas.microsoft.com/office/drawing/2014/main" val="548902885"/>
                  </a:ext>
                </a:extLst>
              </a:tr>
              <a:tr h="243884">
                <a:tc>
                  <a:txBody>
                    <a:bodyPr/>
                    <a:lstStyle/>
                    <a:p>
                      <a:pPr algn="l" fontAlgn="b"/>
                      <a:r>
                        <a:rPr lang="en-ZA" sz="1200" u="none" strike="noStrike">
                          <a:effectLst/>
                        </a:rPr>
                        <a:t>A001</a:t>
                      </a:r>
                      <a:endParaRPr lang="en-ZA" sz="1200" b="0" i="0" u="none" strike="noStrike">
                        <a:solidFill>
                          <a:srgbClr val="000000"/>
                        </a:solidFill>
                        <a:effectLst/>
                        <a:latin typeface="Calibri" panose="020F0502020204030204" pitchFamily="34" charset="0"/>
                      </a:endParaRPr>
                    </a:p>
                  </a:txBody>
                  <a:tcPr marL="6761" marR="6761" marT="6761" marB="0" anchor="b"/>
                </a:tc>
                <a:tc>
                  <a:txBody>
                    <a:bodyPr/>
                    <a:lstStyle/>
                    <a:p>
                      <a:pPr algn="l" fontAlgn="b"/>
                      <a:r>
                        <a:rPr lang="en-US" sz="1200" u="none" strike="noStrike">
                          <a:effectLst/>
                        </a:rPr>
                        <a:t>CAMPUS 1: OCCUPATIONAL SKILLS FACULTY</a:t>
                      </a:r>
                      <a:endParaRPr lang="en-US" sz="1200" b="0" i="0" u="none" strike="noStrike">
                        <a:solidFill>
                          <a:srgbClr val="000000"/>
                        </a:solidFill>
                        <a:effectLst/>
                        <a:latin typeface="Calibri" panose="020F0502020204030204" pitchFamily="34" charset="0"/>
                      </a:endParaRPr>
                    </a:p>
                  </a:txBody>
                  <a:tcPr marL="6761" marR="6761" marT="6761" marB="0" anchor="b"/>
                </a:tc>
                <a:extLst>
                  <a:ext uri="{0D108BD9-81ED-4DB2-BD59-A6C34878D82A}">
                    <a16:rowId xmlns:a16="http://schemas.microsoft.com/office/drawing/2014/main" val="3709689751"/>
                  </a:ext>
                </a:extLst>
              </a:tr>
              <a:tr h="243884">
                <a:tc>
                  <a:txBody>
                    <a:bodyPr/>
                    <a:lstStyle/>
                    <a:p>
                      <a:pPr algn="l" fontAlgn="b"/>
                      <a:r>
                        <a:rPr lang="en-ZA" sz="1200" u="none" strike="noStrike">
                          <a:effectLst/>
                        </a:rPr>
                        <a:t>A010</a:t>
                      </a:r>
                      <a:endParaRPr lang="en-ZA" sz="1200" b="0" i="0" u="none" strike="noStrike">
                        <a:solidFill>
                          <a:srgbClr val="000000"/>
                        </a:solidFill>
                        <a:effectLst/>
                        <a:latin typeface="Calibri" panose="020F0502020204030204" pitchFamily="34" charset="0"/>
                      </a:endParaRPr>
                    </a:p>
                  </a:txBody>
                  <a:tcPr marL="6761" marR="6761" marT="6761" marB="0" anchor="b"/>
                </a:tc>
                <a:tc>
                  <a:txBody>
                    <a:bodyPr/>
                    <a:lstStyle/>
                    <a:p>
                      <a:pPr algn="l" fontAlgn="b"/>
                      <a:r>
                        <a:rPr lang="en-ZA" sz="1200" u="none" strike="noStrike">
                          <a:effectLst/>
                        </a:rPr>
                        <a:t>CAMPUS 1: SKILLS</a:t>
                      </a:r>
                      <a:endParaRPr lang="en-ZA" sz="1200" b="0" i="0" u="none" strike="noStrike">
                        <a:solidFill>
                          <a:srgbClr val="000000"/>
                        </a:solidFill>
                        <a:effectLst/>
                        <a:latin typeface="Calibri" panose="020F0502020204030204" pitchFamily="34" charset="0"/>
                      </a:endParaRPr>
                    </a:p>
                  </a:txBody>
                  <a:tcPr marL="6761" marR="6761" marT="6761" marB="0" anchor="b"/>
                </a:tc>
                <a:extLst>
                  <a:ext uri="{0D108BD9-81ED-4DB2-BD59-A6C34878D82A}">
                    <a16:rowId xmlns:a16="http://schemas.microsoft.com/office/drawing/2014/main" val="220455260"/>
                  </a:ext>
                </a:extLst>
              </a:tr>
              <a:tr h="243884">
                <a:tc>
                  <a:txBody>
                    <a:bodyPr/>
                    <a:lstStyle/>
                    <a:p>
                      <a:pPr algn="l" fontAlgn="b"/>
                      <a:r>
                        <a:rPr lang="en-ZA" sz="1200" u="none" strike="noStrike">
                          <a:effectLst/>
                        </a:rPr>
                        <a:t>A011</a:t>
                      </a:r>
                      <a:endParaRPr lang="en-ZA" sz="1200" b="0" i="0" u="none" strike="noStrike">
                        <a:solidFill>
                          <a:srgbClr val="000000"/>
                        </a:solidFill>
                        <a:effectLst/>
                        <a:latin typeface="Calibri" panose="020F0502020204030204" pitchFamily="34" charset="0"/>
                      </a:endParaRPr>
                    </a:p>
                  </a:txBody>
                  <a:tcPr marL="6761" marR="6761" marT="6761" marB="0" anchor="b"/>
                </a:tc>
                <a:tc>
                  <a:txBody>
                    <a:bodyPr/>
                    <a:lstStyle/>
                    <a:p>
                      <a:pPr algn="l" fontAlgn="b"/>
                      <a:r>
                        <a:rPr lang="en-ZA" sz="1200" u="none" strike="noStrike" dirty="0">
                          <a:effectLst/>
                        </a:rPr>
                        <a:t>CAMPUS 1: WELDING</a:t>
                      </a:r>
                      <a:endParaRPr lang="en-ZA" sz="1200" b="0" i="0" u="none" strike="noStrike" dirty="0">
                        <a:solidFill>
                          <a:srgbClr val="000000"/>
                        </a:solidFill>
                        <a:effectLst/>
                        <a:latin typeface="Calibri" panose="020F0502020204030204" pitchFamily="34" charset="0"/>
                      </a:endParaRPr>
                    </a:p>
                  </a:txBody>
                  <a:tcPr marL="6761" marR="6761" marT="6761" marB="0" anchor="b"/>
                </a:tc>
                <a:extLst>
                  <a:ext uri="{0D108BD9-81ED-4DB2-BD59-A6C34878D82A}">
                    <a16:rowId xmlns:a16="http://schemas.microsoft.com/office/drawing/2014/main" val="3677844001"/>
                  </a:ext>
                </a:extLst>
              </a:tr>
              <a:tr h="243884">
                <a:tc>
                  <a:txBody>
                    <a:bodyPr/>
                    <a:lstStyle/>
                    <a:p>
                      <a:pPr algn="l" fontAlgn="b"/>
                      <a:r>
                        <a:rPr lang="en-ZA" sz="1200" u="none" strike="noStrike">
                          <a:effectLst/>
                        </a:rPr>
                        <a:t>A012</a:t>
                      </a:r>
                      <a:endParaRPr lang="en-ZA" sz="1200" b="0" i="0" u="none" strike="noStrike">
                        <a:solidFill>
                          <a:srgbClr val="000000"/>
                        </a:solidFill>
                        <a:effectLst/>
                        <a:latin typeface="Calibri" panose="020F0502020204030204" pitchFamily="34" charset="0"/>
                      </a:endParaRPr>
                    </a:p>
                  </a:txBody>
                  <a:tcPr marL="6761" marR="6761" marT="6761" marB="0" anchor="b"/>
                </a:tc>
                <a:tc>
                  <a:txBody>
                    <a:bodyPr/>
                    <a:lstStyle/>
                    <a:p>
                      <a:pPr algn="l" fontAlgn="b"/>
                      <a:r>
                        <a:rPr lang="en-ZA" sz="1200" u="none" strike="noStrike">
                          <a:effectLst/>
                        </a:rPr>
                        <a:t>CAMPUS 1: BRICKLAYING</a:t>
                      </a:r>
                      <a:endParaRPr lang="en-ZA" sz="1200" b="0" i="0" u="none" strike="noStrike">
                        <a:solidFill>
                          <a:srgbClr val="000000"/>
                        </a:solidFill>
                        <a:effectLst/>
                        <a:latin typeface="Calibri" panose="020F0502020204030204" pitchFamily="34" charset="0"/>
                      </a:endParaRPr>
                    </a:p>
                  </a:txBody>
                  <a:tcPr marL="6761" marR="6761" marT="6761" marB="0" anchor="b"/>
                </a:tc>
                <a:extLst>
                  <a:ext uri="{0D108BD9-81ED-4DB2-BD59-A6C34878D82A}">
                    <a16:rowId xmlns:a16="http://schemas.microsoft.com/office/drawing/2014/main" val="2755688256"/>
                  </a:ext>
                </a:extLst>
              </a:tr>
              <a:tr h="243884">
                <a:tc>
                  <a:txBody>
                    <a:bodyPr/>
                    <a:lstStyle/>
                    <a:p>
                      <a:pPr algn="l" fontAlgn="b"/>
                      <a:r>
                        <a:rPr lang="en-ZA" sz="1200" u="none" strike="noStrike">
                          <a:effectLst/>
                        </a:rPr>
                        <a:t>A013</a:t>
                      </a:r>
                      <a:endParaRPr lang="en-ZA" sz="1200" b="0" i="0" u="none" strike="noStrike">
                        <a:solidFill>
                          <a:srgbClr val="000000"/>
                        </a:solidFill>
                        <a:effectLst/>
                        <a:latin typeface="Calibri" panose="020F0502020204030204" pitchFamily="34" charset="0"/>
                      </a:endParaRPr>
                    </a:p>
                  </a:txBody>
                  <a:tcPr marL="6761" marR="6761" marT="6761" marB="0" anchor="b"/>
                </a:tc>
                <a:tc>
                  <a:txBody>
                    <a:bodyPr/>
                    <a:lstStyle/>
                    <a:p>
                      <a:pPr algn="l" fontAlgn="b"/>
                      <a:r>
                        <a:rPr lang="en-ZA" sz="1200" u="none" strike="noStrike">
                          <a:effectLst/>
                        </a:rPr>
                        <a:t>CAMPUS 1: CARPENTRY</a:t>
                      </a:r>
                      <a:endParaRPr lang="en-ZA" sz="1200" b="0" i="0" u="none" strike="noStrike">
                        <a:solidFill>
                          <a:srgbClr val="000000"/>
                        </a:solidFill>
                        <a:effectLst/>
                        <a:latin typeface="Calibri" panose="020F0502020204030204" pitchFamily="34" charset="0"/>
                      </a:endParaRPr>
                    </a:p>
                  </a:txBody>
                  <a:tcPr marL="6761" marR="6761" marT="6761" marB="0" anchor="b"/>
                </a:tc>
                <a:extLst>
                  <a:ext uri="{0D108BD9-81ED-4DB2-BD59-A6C34878D82A}">
                    <a16:rowId xmlns:a16="http://schemas.microsoft.com/office/drawing/2014/main" val="1020878621"/>
                  </a:ext>
                </a:extLst>
              </a:tr>
              <a:tr h="243884">
                <a:tc>
                  <a:txBody>
                    <a:bodyPr/>
                    <a:lstStyle/>
                    <a:p>
                      <a:pPr algn="l" fontAlgn="b"/>
                      <a:r>
                        <a:rPr lang="en-ZA" sz="1200" u="none" strike="noStrike">
                          <a:effectLst/>
                        </a:rPr>
                        <a:t>A014</a:t>
                      </a:r>
                      <a:endParaRPr lang="en-ZA" sz="1200" b="0" i="0" u="none" strike="noStrike">
                        <a:solidFill>
                          <a:srgbClr val="000000"/>
                        </a:solidFill>
                        <a:effectLst/>
                        <a:latin typeface="Calibri" panose="020F0502020204030204" pitchFamily="34" charset="0"/>
                      </a:endParaRPr>
                    </a:p>
                  </a:txBody>
                  <a:tcPr marL="6761" marR="6761" marT="6761" marB="0" anchor="b"/>
                </a:tc>
                <a:tc>
                  <a:txBody>
                    <a:bodyPr/>
                    <a:lstStyle/>
                    <a:p>
                      <a:pPr algn="l" fontAlgn="b"/>
                      <a:r>
                        <a:rPr lang="en-ZA" sz="1200" u="none" strike="noStrike">
                          <a:effectLst/>
                        </a:rPr>
                        <a:t>CAMPUS 1: TYPING</a:t>
                      </a:r>
                      <a:endParaRPr lang="en-ZA" sz="1200" b="0" i="0" u="none" strike="noStrike">
                        <a:solidFill>
                          <a:srgbClr val="000000"/>
                        </a:solidFill>
                        <a:effectLst/>
                        <a:latin typeface="Calibri" panose="020F0502020204030204" pitchFamily="34" charset="0"/>
                      </a:endParaRPr>
                    </a:p>
                  </a:txBody>
                  <a:tcPr marL="6761" marR="6761" marT="6761" marB="0" anchor="b"/>
                </a:tc>
                <a:extLst>
                  <a:ext uri="{0D108BD9-81ED-4DB2-BD59-A6C34878D82A}">
                    <a16:rowId xmlns:a16="http://schemas.microsoft.com/office/drawing/2014/main" val="563250632"/>
                  </a:ext>
                </a:extLst>
              </a:tr>
              <a:tr h="243884">
                <a:tc>
                  <a:txBody>
                    <a:bodyPr/>
                    <a:lstStyle/>
                    <a:p>
                      <a:pPr algn="l" fontAlgn="b"/>
                      <a:r>
                        <a:rPr lang="en-ZA" sz="1200" u="none" strike="noStrike">
                          <a:effectLst/>
                        </a:rPr>
                        <a:t>A050</a:t>
                      </a:r>
                      <a:endParaRPr lang="en-ZA" sz="1200" b="0" i="0" u="none" strike="noStrike">
                        <a:solidFill>
                          <a:srgbClr val="000000"/>
                        </a:solidFill>
                        <a:effectLst/>
                        <a:latin typeface="Calibri" panose="020F0502020204030204" pitchFamily="34" charset="0"/>
                      </a:endParaRPr>
                    </a:p>
                  </a:txBody>
                  <a:tcPr marL="6761" marR="6761" marT="6761" marB="0" anchor="b"/>
                </a:tc>
                <a:tc>
                  <a:txBody>
                    <a:bodyPr/>
                    <a:lstStyle/>
                    <a:p>
                      <a:pPr algn="l" fontAlgn="b"/>
                      <a:r>
                        <a:rPr lang="en-ZA" sz="1200" u="none" strike="noStrike">
                          <a:effectLst/>
                        </a:rPr>
                        <a:t>CAMPUS 1: PARTNERSHIPS</a:t>
                      </a:r>
                      <a:endParaRPr lang="en-ZA" sz="1200" b="0" i="0" u="none" strike="noStrike">
                        <a:solidFill>
                          <a:srgbClr val="000000"/>
                        </a:solidFill>
                        <a:effectLst/>
                        <a:latin typeface="Calibri" panose="020F0502020204030204" pitchFamily="34" charset="0"/>
                      </a:endParaRPr>
                    </a:p>
                  </a:txBody>
                  <a:tcPr marL="6761" marR="6761" marT="6761" marB="0" anchor="b"/>
                </a:tc>
                <a:extLst>
                  <a:ext uri="{0D108BD9-81ED-4DB2-BD59-A6C34878D82A}">
                    <a16:rowId xmlns:a16="http://schemas.microsoft.com/office/drawing/2014/main" val="9920014"/>
                  </a:ext>
                </a:extLst>
              </a:tr>
              <a:tr h="243884">
                <a:tc>
                  <a:txBody>
                    <a:bodyPr/>
                    <a:lstStyle/>
                    <a:p>
                      <a:pPr algn="l" fontAlgn="b"/>
                      <a:r>
                        <a:rPr lang="en-ZA" sz="1200" u="none" strike="noStrike">
                          <a:effectLst/>
                        </a:rPr>
                        <a:t>A060</a:t>
                      </a:r>
                      <a:endParaRPr lang="en-ZA" sz="1200" b="0" i="0" u="none" strike="noStrike">
                        <a:solidFill>
                          <a:srgbClr val="000000"/>
                        </a:solidFill>
                        <a:effectLst/>
                        <a:latin typeface="Calibri" panose="020F0502020204030204" pitchFamily="34" charset="0"/>
                      </a:endParaRPr>
                    </a:p>
                  </a:txBody>
                  <a:tcPr marL="6761" marR="6761" marT="6761" marB="0" anchor="b"/>
                </a:tc>
                <a:tc>
                  <a:txBody>
                    <a:bodyPr/>
                    <a:lstStyle/>
                    <a:p>
                      <a:pPr algn="l" fontAlgn="b"/>
                      <a:r>
                        <a:rPr lang="en-ZA" sz="1200" u="none" strike="noStrike">
                          <a:effectLst/>
                        </a:rPr>
                        <a:t>CAMPUS 1: PROJECTS</a:t>
                      </a:r>
                      <a:endParaRPr lang="en-ZA" sz="1200" b="0" i="0" u="none" strike="noStrike">
                        <a:solidFill>
                          <a:srgbClr val="000000"/>
                        </a:solidFill>
                        <a:effectLst/>
                        <a:latin typeface="Calibri" panose="020F0502020204030204" pitchFamily="34" charset="0"/>
                      </a:endParaRPr>
                    </a:p>
                  </a:txBody>
                  <a:tcPr marL="6761" marR="6761" marT="6761" marB="0" anchor="b"/>
                </a:tc>
                <a:extLst>
                  <a:ext uri="{0D108BD9-81ED-4DB2-BD59-A6C34878D82A}">
                    <a16:rowId xmlns:a16="http://schemas.microsoft.com/office/drawing/2014/main" val="3382308182"/>
                  </a:ext>
                </a:extLst>
              </a:tr>
              <a:tr h="243884">
                <a:tc>
                  <a:txBody>
                    <a:bodyPr/>
                    <a:lstStyle/>
                    <a:p>
                      <a:pPr algn="l" fontAlgn="b"/>
                      <a:r>
                        <a:rPr lang="en-ZA" sz="1200" u="none" strike="noStrike">
                          <a:effectLst/>
                        </a:rPr>
                        <a:t>A070</a:t>
                      </a:r>
                      <a:endParaRPr lang="en-ZA" sz="1200" b="0" i="0" u="none" strike="noStrike">
                        <a:solidFill>
                          <a:srgbClr val="000000"/>
                        </a:solidFill>
                        <a:effectLst/>
                        <a:latin typeface="Calibri" panose="020F0502020204030204" pitchFamily="34" charset="0"/>
                      </a:endParaRPr>
                    </a:p>
                  </a:txBody>
                  <a:tcPr marL="6761" marR="6761" marT="6761" marB="0" anchor="b"/>
                </a:tc>
                <a:tc>
                  <a:txBody>
                    <a:bodyPr/>
                    <a:lstStyle/>
                    <a:p>
                      <a:pPr algn="l" fontAlgn="b"/>
                      <a:r>
                        <a:rPr lang="en-ZA" sz="1200" u="none" strike="noStrike" dirty="0">
                          <a:effectLst/>
                        </a:rPr>
                        <a:t>CAMPUS 1: NON-FORMAL</a:t>
                      </a:r>
                      <a:endParaRPr lang="en-ZA" sz="1200" b="0" i="0" u="none" strike="noStrike" dirty="0">
                        <a:solidFill>
                          <a:srgbClr val="000000"/>
                        </a:solidFill>
                        <a:effectLst/>
                        <a:latin typeface="Calibri" panose="020F0502020204030204" pitchFamily="34" charset="0"/>
                      </a:endParaRPr>
                    </a:p>
                  </a:txBody>
                  <a:tcPr marL="6761" marR="6761" marT="6761" marB="0" anchor="b"/>
                </a:tc>
                <a:extLst>
                  <a:ext uri="{0D108BD9-81ED-4DB2-BD59-A6C34878D82A}">
                    <a16:rowId xmlns:a16="http://schemas.microsoft.com/office/drawing/2014/main" val="924603934"/>
                  </a:ext>
                </a:extLst>
              </a:tr>
              <a:tr h="243884">
                <a:tc>
                  <a:txBody>
                    <a:bodyPr/>
                    <a:lstStyle/>
                    <a:p>
                      <a:pPr algn="l" fontAlgn="b"/>
                      <a:r>
                        <a:rPr lang="en-ZA" sz="1200" u="none" strike="noStrike">
                          <a:effectLst/>
                        </a:rPr>
                        <a:t>A080</a:t>
                      </a:r>
                      <a:endParaRPr lang="en-ZA" sz="1200" b="0" i="0" u="none" strike="noStrike">
                        <a:solidFill>
                          <a:srgbClr val="000000"/>
                        </a:solidFill>
                        <a:effectLst/>
                        <a:latin typeface="Calibri" panose="020F0502020204030204" pitchFamily="34" charset="0"/>
                      </a:endParaRPr>
                    </a:p>
                  </a:txBody>
                  <a:tcPr marL="6761" marR="6761" marT="6761" marB="0" anchor="b"/>
                </a:tc>
                <a:tc>
                  <a:txBody>
                    <a:bodyPr/>
                    <a:lstStyle/>
                    <a:p>
                      <a:pPr algn="l" fontAlgn="b"/>
                      <a:r>
                        <a:rPr lang="en-ZA" sz="1200" u="none" strike="noStrike">
                          <a:effectLst/>
                        </a:rPr>
                        <a:t>CAMPUS 1: LEARNERSHIPS</a:t>
                      </a:r>
                      <a:endParaRPr lang="en-ZA" sz="1200" b="0" i="0" u="none" strike="noStrike">
                        <a:solidFill>
                          <a:srgbClr val="000000"/>
                        </a:solidFill>
                        <a:effectLst/>
                        <a:latin typeface="Calibri" panose="020F0502020204030204" pitchFamily="34" charset="0"/>
                      </a:endParaRPr>
                    </a:p>
                  </a:txBody>
                  <a:tcPr marL="6761" marR="6761" marT="6761" marB="0" anchor="b"/>
                </a:tc>
                <a:extLst>
                  <a:ext uri="{0D108BD9-81ED-4DB2-BD59-A6C34878D82A}">
                    <a16:rowId xmlns:a16="http://schemas.microsoft.com/office/drawing/2014/main" val="258874582"/>
                  </a:ext>
                </a:extLst>
              </a:tr>
              <a:tr h="243884">
                <a:tc>
                  <a:txBody>
                    <a:bodyPr/>
                    <a:lstStyle/>
                    <a:p>
                      <a:pPr algn="l" fontAlgn="b"/>
                      <a:r>
                        <a:rPr lang="en-ZA" sz="1200" u="none" strike="noStrike">
                          <a:effectLst/>
                        </a:rPr>
                        <a:t>A100</a:t>
                      </a:r>
                      <a:endParaRPr lang="en-ZA" sz="1200" b="0" i="0" u="none" strike="noStrike">
                        <a:solidFill>
                          <a:srgbClr val="000000"/>
                        </a:solidFill>
                        <a:effectLst/>
                        <a:latin typeface="Calibri" panose="020F0502020204030204" pitchFamily="34" charset="0"/>
                      </a:endParaRPr>
                    </a:p>
                  </a:txBody>
                  <a:tcPr marL="6761" marR="6761" marT="6761" marB="0" anchor="b"/>
                </a:tc>
                <a:tc>
                  <a:txBody>
                    <a:bodyPr/>
                    <a:lstStyle/>
                    <a:p>
                      <a:pPr algn="l" fontAlgn="b"/>
                      <a:r>
                        <a:rPr lang="en-ZA" sz="1200" u="none" strike="noStrike">
                          <a:effectLst/>
                        </a:rPr>
                        <a:t>CAMPUS 1:ENGINEERING FACULTY</a:t>
                      </a:r>
                      <a:endParaRPr lang="en-ZA" sz="1200" b="0" i="0" u="none" strike="noStrike">
                        <a:solidFill>
                          <a:srgbClr val="000000"/>
                        </a:solidFill>
                        <a:effectLst/>
                        <a:latin typeface="Calibri" panose="020F0502020204030204" pitchFamily="34" charset="0"/>
                      </a:endParaRPr>
                    </a:p>
                  </a:txBody>
                  <a:tcPr marL="6761" marR="6761" marT="6761" marB="0" anchor="b"/>
                </a:tc>
                <a:extLst>
                  <a:ext uri="{0D108BD9-81ED-4DB2-BD59-A6C34878D82A}">
                    <a16:rowId xmlns:a16="http://schemas.microsoft.com/office/drawing/2014/main" val="1936037499"/>
                  </a:ext>
                </a:extLst>
              </a:tr>
              <a:tr h="243884">
                <a:tc>
                  <a:txBody>
                    <a:bodyPr/>
                    <a:lstStyle/>
                    <a:p>
                      <a:pPr algn="l" fontAlgn="b"/>
                      <a:r>
                        <a:rPr lang="en-ZA" sz="1200" u="none" strike="noStrike">
                          <a:effectLst/>
                        </a:rPr>
                        <a:t>A110</a:t>
                      </a:r>
                      <a:endParaRPr lang="en-ZA" sz="1200" b="0" i="0" u="none" strike="noStrike">
                        <a:solidFill>
                          <a:srgbClr val="000000"/>
                        </a:solidFill>
                        <a:effectLst/>
                        <a:latin typeface="Calibri" panose="020F0502020204030204" pitchFamily="34" charset="0"/>
                      </a:endParaRPr>
                    </a:p>
                  </a:txBody>
                  <a:tcPr marL="6761" marR="6761" marT="6761" marB="0" anchor="b"/>
                </a:tc>
                <a:tc>
                  <a:txBody>
                    <a:bodyPr/>
                    <a:lstStyle/>
                    <a:p>
                      <a:pPr algn="l" fontAlgn="b"/>
                      <a:r>
                        <a:rPr lang="en-ZA" sz="1200" u="none" strike="noStrike">
                          <a:effectLst/>
                        </a:rPr>
                        <a:t>CAMPUS 1: ENG REPORT 191 SUBJECT</a:t>
                      </a:r>
                      <a:endParaRPr lang="en-ZA" sz="1200" b="0" i="0" u="none" strike="noStrike">
                        <a:solidFill>
                          <a:srgbClr val="000000"/>
                        </a:solidFill>
                        <a:effectLst/>
                        <a:latin typeface="Calibri" panose="020F0502020204030204" pitchFamily="34" charset="0"/>
                      </a:endParaRPr>
                    </a:p>
                  </a:txBody>
                  <a:tcPr marL="6761" marR="6761" marT="6761" marB="0" anchor="b"/>
                </a:tc>
                <a:extLst>
                  <a:ext uri="{0D108BD9-81ED-4DB2-BD59-A6C34878D82A}">
                    <a16:rowId xmlns:a16="http://schemas.microsoft.com/office/drawing/2014/main" val="3706346539"/>
                  </a:ext>
                </a:extLst>
              </a:tr>
              <a:tr h="243884">
                <a:tc>
                  <a:txBody>
                    <a:bodyPr/>
                    <a:lstStyle/>
                    <a:p>
                      <a:pPr algn="l" fontAlgn="b"/>
                      <a:r>
                        <a:rPr lang="en-ZA" sz="1200" u="none" strike="noStrike">
                          <a:effectLst/>
                        </a:rPr>
                        <a:t>A220</a:t>
                      </a:r>
                      <a:endParaRPr lang="en-ZA" sz="1200" b="0" i="0" u="none" strike="noStrike">
                        <a:solidFill>
                          <a:srgbClr val="000000"/>
                        </a:solidFill>
                        <a:effectLst/>
                        <a:latin typeface="Calibri" panose="020F0502020204030204" pitchFamily="34" charset="0"/>
                      </a:endParaRPr>
                    </a:p>
                  </a:txBody>
                  <a:tcPr marL="6761" marR="6761" marT="6761" marB="0" anchor="b"/>
                </a:tc>
                <a:tc>
                  <a:txBody>
                    <a:bodyPr/>
                    <a:lstStyle/>
                    <a:p>
                      <a:pPr algn="l" fontAlgn="b"/>
                      <a:r>
                        <a:rPr lang="en-US" sz="1200" u="none" strike="noStrike" dirty="0">
                          <a:effectLst/>
                        </a:rPr>
                        <a:t>CAMPUS 1: ENG FAC. INDIRECT COST</a:t>
                      </a:r>
                      <a:endParaRPr lang="en-US" sz="1200" b="0" i="0" u="none" strike="noStrike" dirty="0">
                        <a:solidFill>
                          <a:srgbClr val="000000"/>
                        </a:solidFill>
                        <a:effectLst/>
                        <a:latin typeface="Calibri" panose="020F0502020204030204" pitchFamily="34" charset="0"/>
                      </a:endParaRPr>
                    </a:p>
                  </a:txBody>
                  <a:tcPr marL="6761" marR="6761" marT="6761" marB="0" anchor="b"/>
                </a:tc>
                <a:extLst>
                  <a:ext uri="{0D108BD9-81ED-4DB2-BD59-A6C34878D82A}">
                    <a16:rowId xmlns:a16="http://schemas.microsoft.com/office/drawing/2014/main" val="2950466519"/>
                  </a:ext>
                </a:extLst>
              </a:tr>
            </a:tbl>
          </a:graphicData>
        </a:graphic>
      </p:graphicFrame>
    </p:spTree>
    <p:extLst>
      <p:ext uri="{BB962C8B-B14F-4D97-AF65-F5344CB8AC3E}">
        <p14:creationId xmlns:p14="http://schemas.microsoft.com/office/powerpoint/2010/main" val="3610245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82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hand holding a block with words on it&#10;&#10;Description automatically generated">
            <a:extLst>
              <a:ext uri="{FF2B5EF4-FFF2-40B4-BE49-F238E27FC236}">
                <a16:creationId xmlns:a16="http://schemas.microsoft.com/office/drawing/2014/main" id="{0572443B-36A9-0839-7C14-D29F0592EE06}"/>
              </a:ext>
            </a:extLst>
          </p:cNvPr>
          <p:cNvPicPr>
            <a:picLocks noChangeAspect="1"/>
          </p:cNvPicPr>
          <p:nvPr/>
        </p:nvPicPr>
        <p:blipFill rotWithShape="1">
          <a:blip r:embed="rId3"/>
          <a:srcRect l="5971" r="1" b="1"/>
          <a:stretch/>
        </p:blipFill>
        <p:spPr>
          <a:xfrm>
            <a:off x="1891767" y="10"/>
            <a:ext cx="7252231" cy="5148252"/>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5148262"/>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008CE02E-E76D-6857-E047-B527B71B1DF8}"/>
              </a:ext>
            </a:extLst>
          </p:cNvPr>
          <p:cNvSpPr txBox="1">
            <a:spLocks/>
          </p:cNvSpPr>
          <p:nvPr/>
        </p:nvSpPr>
        <p:spPr>
          <a:xfrm>
            <a:off x="361950" y="150273"/>
            <a:ext cx="3590925" cy="86890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600" b="1" kern="1200">
                <a:solidFill>
                  <a:schemeClr val="tx2"/>
                </a:solidFill>
                <a:latin typeface="+mj-lt"/>
                <a:ea typeface="+mj-ea"/>
                <a:cs typeface="+mj-cs"/>
              </a:defRPr>
            </a:lvl1pPr>
          </a:lstStyle>
          <a:p>
            <a:pPr defTabSz="914400">
              <a:spcAft>
                <a:spcPts val="600"/>
              </a:spcAft>
            </a:pPr>
            <a:r>
              <a:rPr lang="en-US" sz="2800" dirty="0">
                <a:solidFill>
                  <a:srgbClr val="00B0F0"/>
                </a:solidFill>
              </a:rPr>
              <a:t>How can we assist?</a:t>
            </a:r>
          </a:p>
        </p:txBody>
      </p:sp>
      <p:sp>
        <p:nvSpPr>
          <p:cNvPr id="8" name="TextBox 7">
            <a:extLst>
              <a:ext uri="{FF2B5EF4-FFF2-40B4-BE49-F238E27FC236}">
                <a16:creationId xmlns:a16="http://schemas.microsoft.com/office/drawing/2014/main" id="{147EF2EF-186E-56C1-EFCB-E710C526A3F4}"/>
              </a:ext>
            </a:extLst>
          </p:cNvPr>
          <p:cNvSpPr txBox="1"/>
          <p:nvPr/>
        </p:nvSpPr>
        <p:spPr>
          <a:xfrm>
            <a:off x="361950" y="838201"/>
            <a:ext cx="4124325" cy="3617836"/>
          </a:xfrm>
          <a:prstGeom prst="rect">
            <a:avLst/>
          </a:prstGeom>
        </p:spPr>
        <p:txBody>
          <a:bodyPr vert="horz" lIns="91440" tIns="45720" rIns="91440" bIns="45720" rtlCol="0">
            <a:noAutofit/>
          </a:bodyPr>
          <a:lstStyle/>
          <a:p>
            <a:pPr marL="285750" indent="-228600" defTabSz="914400">
              <a:lnSpc>
                <a:spcPct val="150000"/>
              </a:lnSpc>
              <a:buFont typeface="Arial" panose="020B0604020202020204" pitchFamily="34" charset="0"/>
              <a:buChar char="•"/>
            </a:pPr>
            <a:r>
              <a:rPr lang="en-US" sz="1500" dirty="0"/>
              <a:t>Previous experience</a:t>
            </a:r>
          </a:p>
          <a:p>
            <a:pPr marL="285750" indent="-228600" defTabSz="914400">
              <a:lnSpc>
                <a:spcPct val="150000"/>
              </a:lnSpc>
              <a:buFont typeface="Arial" panose="020B0604020202020204" pitchFamily="34" charset="0"/>
              <a:buChar char="•"/>
            </a:pPr>
            <a:r>
              <a:rPr lang="en-US" sz="1500" dirty="0"/>
              <a:t>Experience with implementation</a:t>
            </a:r>
          </a:p>
          <a:p>
            <a:pPr marL="285750" indent="-228600" defTabSz="914400">
              <a:lnSpc>
                <a:spcPct val="150000"/>
              </a:lnSpc>
              <a:buFont typeface="Arial" panose="020B0604020202020204" pitchFamily="34" charset="0"/>
              <a:buChar char="•"/>
            </a:pPr>
            <a:r>
              <a:rPr lang="en-US" sz="1500" dirty="0"/>
              <a:t>Expert knowledge of the ITS Integrator Database</a:t>
            </a:r>
          </a:p>
          <a:p>
            <a:pPr marL="285750" indent="-228600" defTabSz="914400">
              <a:lnSpc>
                <a:spcPct val="150000"/>
              </a:lnSpc>
              <a:buFont typeface="Arial" panose="020B0604020202020204" pitchFamily="34" charset="0"/>
              <a:buChar char="•"/>
            </a:pPr>
            <a:r>
              <a:rPr lang="en-US" sz="1500" dirty="0"/>
              <a:t>Tools available</a:t>
            </a:r>
          </a:p>
          <a:p>
            <a:pPr marL="285750" indent="-228600" defTabSz="914400">
              <a:lnSpc>
                <a:spcPct val="150000"/>
              </a:lnSpc>
              <a:buFont typeface="Arial" panose="020B0604020202020204" pitchFamily="34" charset="0"/>
              <a:buChar char="•"/>
            </a:pPr>
            <a:r>
              <a:rPr lang="en-US" sz="1500" dirty="0"/>
              <a:t>Assistance to follow a structured approach, e.g.</a:t>
            </a:r>
          </a:p>
          <a:p>
            <a:pPr marL="800100" lvl="1" indent="-285750" defTabSz="914400">
              <a:lnSpc>
                <a:spcPct val="150000"/>
              </a:lnSpc>
              <a:buFont typeface="Courier New" panose="02070309020205020404" pitchFamily="49" charset="0"/>
              <a:buChar char="o"/>
            </a:pPr>
            <a:r>
              <a:rPr lang="en-US" sz="1200" dirty="0"/>
              <a:t>The to-be situation</a:t>
            </a:r>
          </a:p>
          <a:p>
            <a:pPr marL="800100" lvl="1" indent="-285750" defTabSz="914400">
              <a:lnSpc>
                <a:spcPct val="150000"/>
              </a:lnSpc>
              <a:buFont typeface="Courier New" panose="02070309020205020404" pitchFamily="49" charset="0"/>
              <a:buChar char="o"/>
            </a:pPr>
            <a:r>
              <a:rPr lang="en-US" sz="1200" dirty="0"/>
              <a:t>Design the solution/roadmap from the “Current” to the “To be”</a:t>
            </a:r>
          </a:p>
          <a:p>
            <a:pPr marL="800100" lvl="1" indent="-285750" defTabSz="914400">
              <a:lnSpc>
                <a:spcPct val="150000"/>
              </a:lnSpc>
              <a:buFont typeface="Courier New" panose="02070309020205020404" pitchFamily="49" charset="0"/>
              <a:buChar char="o"/>
            </a:pPr>
            <a:r>
              <a:rPr lang="en-US" sz="1200" dirty="0"/>
              <a:t>Breakdown- and sequence of steps to implement</a:t>
            </a:r>
          </a:p>
          <a:p>
            <a:pPr marL="800100" lvl="1" indent="-285750" defTabSz="914400">
              <a:lnSpc>
                <a:spcPct val="150000"/>
              </a:lnSpc>
              <a:buFont typeface="Courier New" panose="02070309020205020404" pitchFamily="49" charset="0"/>
              <a:buChar char="o"/>
            </a:pPr>
            <a:r>
              <a:rPr lang="en-US" sz="1200" dirty="0"/>
              <a:t>Project Management / Project Coordination?</a:t>
            </a:r>
          </a:p>
          <a:p>
            <a:pPr marL="800100" lvl="1" indent="-285750" defTabSz="914400">
              <a:lnSpc>
                <a:spcPct val="150000"/>
              </a:lnSpc>
              <a:buFont typeface="Courier New" panose="02070309020205020404" pitchFamily="49" charset="0"/>
              <a:buChar char="o"/>
            </a:pPr>
            <a:r>
              <a:rPr lang="en-US" sz="1200" dirty="0"/>
              <a:t>Advice with testing strategies</a:t>
            </a:r>
          </a:p>
          <a:p>
            <a:pPr marL="285750" indent="-228600" defTabSz="914400">
              <a:lnSpc>
                <a:spcPct val="150000"/>
              </a:lnSpc>
              <a:buFont typeface="Arial" panose="020B0604020202020204" pitchFamily="34" charset="0"/>
              <a:buChar char="•"/>
            </a:pPr>
            <a:r>
              <a:rPr lang="en-US" sz="1500" dirty="0"/>
              <a:t>Assist with technical implementation</a:t>
            </a:r>
          </a:p>
          <a:p>
            <a:pPr indent="-228600" defTabSz="914400">
              <a:lnSpc>
                <a:spcPct val="150000"/>
              </a:lnSpc>
              <a:buFont typeface="Arial" panose="020B0604020202020204" pitchFamily="34" charset="0"/>
              <a:buChar char="•"/>
            </a:pPr>
            <a:endParaRPr lang="en-US" sz="1500" dirty="0"/>
          </a:p>
        </p:txBody>
      </p:sp>
      <p:sp>
        <p:nvSpPr>
          <p:cNvPr id="9" name="TextBox 8">
            <a:extLst>
              <a:ext uri="{FF2B5EF4-FFF2-40B4-BE49-F238E27FC236}">
                <a16:creationId xmlns:a16="http://schemas.microsoft.com/office/drawing/2014/main" id="{ADE5B541-548B-4DA0-A5FE-93C757F3441D}"/>
              </a:ext>
            </a:extLst>
          </p:cNvPr>
          <p:cNvSpPr txBox="1"/>
          <p:nvPr/>
        </p:nvSpPr>
        <p:spPr>
          <a:xfrm>
            <a:off x="5762625" y="4779887"/>
            <a:ext cx="3562350" cy="184666"/>
          </a:xfrm>
          <a:prstGeom prst="rect">
            <a:avLst/>
          </a:prstGeom>
          <a:noFill/>
        </p:spPr>
        <p:txBody>
          <a:bodyPr wrap="square" rtlCol="0">
            <a:spAutoFit/>
          </a:bodyPr>
          <a:lstStyle/>
          <a:p>
            <a:r>
              <a:rPr lang="en-ZA" sz="600" dirty="0">
                <a:solidFill>
                  <a:srgbClr val="002060"/>
                </a:solidFill>
              </a:rPr>
              <a:t>https://cjfig.com/blog/the-difference-between-risk-management-and-enterprise-risk-management/</a:t>
            </a:r>
          </a:p>
        </p:txBody>
      </p:sp>
    </p:spTree>
    <p:extLst>
      <p:ext uri="{BB962C8B-B14F-4D97-AF65-F5344CB8AC3E}">
        <p14:creationId xmlns:p14="http://schemas.microsoft.com/office/powerpoint/2010/main" val="1447095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CDB704E-B565-2B1B-10D8-934D681D02F7}"/>
              </a:ext>
            </a:extLst>
          </p:cNvPr>
          <p:cNvGrpSpPr/>
          <p:nvPr/>
        </p:nvGrpSpPr>
        <p:grpSpPr>
          <a:xfrm>
            <a:off x="469201" y="1033622"/>
            <a:ext cx="7183538" cy="2918133"/>
            <a:chOff x="469201" y="957423"/>
            <a:chExt cx="7183538" cy="2918133"/>
          </a:xfrm>
        </p:grpSpPr>
        <p:grpSp>
          <p:nvGrpSpPr>
            <p:cNvPr id="8" name="Google Shape;2018;p41">
              <a:extLst>
                <a:ext uri="{FF2B5EF4-FFF2-40B4-BE49-F238E27FC236}">
                  <a16:creationId xmlns:a16="http://schemas.microsoft.com/office/drawing/2014/main" id="{986688C2-EF88-5FB8-1CD4-001CB3DF5E43}"/>
                </a:ext>
              </a:extLst>
            </p:cNvPr>
            <p:cNvGrpSpPr/>
            <p:nvPr/>
          </p:nvGrpSpPr>
          <p:grpSpPr>
            <a:xfrm>
              <a:off x="469201" y="1162136"/>
              <a:ext cx="6507668" cy="2713420"/>
              <a:chOff x="469201" y="1162136"/>
              <a:chExt cx="6507668" cy="2713420"/>
            </a:xfrm>
          </p:grpSpPr>
          <p:sp>
            <p:nvSpPr>
              <p:cNvPr id="14" name="Google Shape;2019;p41">
                <a:extLst>
                  <a:ext uri="{FF2B5EF4-FFF2-40B4-BE49-F238E27FC236}">
                    <a16:creationId xmlns:a16="http://schemas.microsoft.com/office/drawing/2014/main" id="{CB6FE4F6-B879-A86A-D3C3-0C884288E62F}"/>
                  </a:ext>
                </a:extLst>
              </p:cNvPr>
              <p:cNvSpPr/>
              <p:nvPr/>
            </p:nvSpPr>
            <p:spPr>
              <a:xfrm>
                <a:off x="469201" y="1188101"/>
                <a:ext cx="1161148" cy="1392283"/>
              </a:xfrm>
              <a:custGeom>
                <a:avLst/>
                <a:gdLst/>
                <a:ahLst/>
                <a:cxnLst/>
                <a:rect l="l" t="t" r="r" b="b"/>
                <a:pathLst>
                  <a:path w="12657" h="7216" extrusionOk="0">
                    <a:moveTo>
                      <a:pt x="0" y="0"/>
                    </a:moveTo>
                    <a:lnTo>
                      <a:pt x="3108" y="3608"/>
                    </a:lnTo>
                    <a:lnTo>
                      <a:pt x="0" y="7216"/>
                    </a:lnTo>
                    <a:lnTo>
                      <a:pt x="9537" y="7216"/>
                    </a:lnTo>
                    <a:lnTo>
                      <a:pt x="12656" y="3608"/>
                    </a:lnTo>
                    <a:lnTo>
                      <a:pt x="9537" y="0"/>
                    </a:lnTo>
                    <a:close/>
                  </a:path>
                </a:pathLst>
              </a:custGeom>
              <a:solidFill>
                <a:srgbClr val="E60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D00A54"/>
                  </a:solidFill>
                </a:endParaRPr>
              </a:p>
            </p:txBody>
          </p:sp>
          <p:sp>
            <p:nvSpPr>
              <p:cNvPr id="15" name="Google Shape;2020;p41">
                <a:extLst>
                  <a:ext uri="{FF2B5EF4-FFF2-40B4-BE49-F238E27FC236}">
                    <a16:creationId xmlns:a16="http://schemas.microsoft.com/office/drawing/2014/main" id="{E2508A31-B4DA-9F0D-DB81-0FAEDE10E176}"/>
                  </a:ext>
                </a:extLst>
              </p:cNvPr>
              <p:cNvSpPr/>
              <p:nvPr/>
            </p:nvSpPr>
            <p:spPr>
              <a:xfrm>
                <a:off x="1732022" y="1179495"/>
                <a:ext cx="1161149" cy="1363735"/>
              </a:xfrm>
              <a:custGeom>
                <a:avLst/>
                <a:gdLst/>
                <a:ahLst/>
                <a:cxnLst/>
                <a:rect l="l" t="t" r="r" b="b"/>
                <a:pathLst>
                  <a:path w="12657" h="7216" extrusionOk="0">
                    <a:moveTo>
                      <a:pt x="0" y="0"/>
                    </a:moveTo>
                    <a:lnTo>
                      <a:pt x="3120" y="3608"/>
                    </a:lnTo>
                    <a:lnTo>
                      <a:pt x="0" y="7216"/>
                    </a:lnTo>
                    <a:lnTo>
                      <a:pt x="9537" y="7216"/>
                    </a:lnTo>
                    <a:lnTo>
                      <a:pt x="12656" y="3608"/>
                    </a:lnTo>
                    <a:lnTo>
                      <a:pt x="9537" y="0"/>
                    </a:lnTo>
                    <a:close/>
                  </a:path>
                </a:pathLst>
              </a:custGeom>
              <a:solidFill>
                <a:srgbClr val="D00A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2021;p41">
                <a:extLst>
                  <a:ext uri="{FF2B5EF4-FFF2-40B4-BE49-F238E27FC236}">
                    <a16:creationId xmlns:a16="http://schemas.microsoft.com/office/drawing/2014/main" id="{3FB0241C-1293-EAD3-E518-2C265338E3AF}"/>
                  </a:ext>
                </a:extLst>
              </p:cNvPr>
              <p:cNvSpPr/>
              <p:nvPr/>
            </p:nvSpPr>
            <p:spPr>
              <a:xfrm>
                <a:off x="3097814" y="1188100"/>
                <a:ext cx="1160836" cy="1377374"/>
              </a:xfrm>
              <a:custGeom>
                <a:avLst/>
                <a:gdLst/>
                <a:ahLst/>
                <a:cxnLst/>
                <a:rect l="l" t="t" r="r" b="b"/>
                <a:pathLst>
                  <a:path w="12657" h="7216" extrusionOk="0">
                    <a:moveTo>
                      <a:pt x="0" y="0"/>
                    </a:moveTo>
                    <a:lnTo>
                      <a:pt x="3120" y="3608"/>
                    </a:lnTo>
                    <a:lnTo>
                      <a:pt x="0" y="7216"/>
                    </a:lnTo>
                    <a:lnTo>
                      <a:pt x="9549" y="7216"/>
                    </a:lnTo>
                    <a:lnTo>
                      <a:pt x="12657" y="3608"/>
                    </a:lnTo>
                    <a:lnTo>
                      <a:pt x="9549" y="0"/>
                    </a:lnTo>
                    <a:close/>
                  </a:path>
                </a:pathLst>
              </a:custGeom>
              <a:solidFill>
                <a:srgbClr val="5A2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22;p41">
                <a:extLst>
                  <a:ext uri="{FF2B5EF4-FFF2-40B4-BE49-F238E27FC236}">
                    <a16:creationId xmlns:a16="http://schemas.microsoft.com/office/drawing/2014/main" id="{440E2D26-2C07-C223-92D7-A5F24C41DA03}"/>
                  </a:ext>
                </a:extLst>
              </p:cNvPr>
              <p:cNvSpPr/>
              <p:nvPr/>
            </p:nvSpPr>
            <p:spPr>
              <a:xfrm>
                <a:off x="5816998" y="1162136"/>
                <a:ext cx="1159871" cy="1392284"/>
              </a:xfrm>
              <a:custGeom>
                <a:avLst/>
                <a:gdLst/>
                <a:ahLst/>
                <a:cxnLst/>
                <a:rect l="l" t="t" r="r" b="b"/>
                <a:pathLst>
                  <a:path w="12645" h="7216" extrusionOk="0">
                    <a:moveTo>
                      <a:pt x="0" y="0"/>
                    </a:moveTo>
                    <a:lnTo>
                      <a:pt x="3108" y="3608"/>
                    </a:lnTo>
                    <a:lnTo>
                      <a:pt x="0" y="7216"/>
                    </a:lnTo>
                    <a:lnTo>
                      <a:pt x="9537" y="7216"/>
                    </a:lnTo>
                    <a:lnTo>
                      <a:pt x="12645" y="3608"/>
                    </a:lnTo>
                    <a:lnTo>
                      <a:pt x="9537" y="0"/>
                    </a:lnTo>
                    <a:close/>
                  </a:path>
                </a:pathLst>
              </a:custGeom>
              <a:solidFill>
                <a:srgbClr val="A6C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2023;p41">
                <a:extLst>
                  <a:ext uri="{FF2B5EF4-FFF2-40B4-BE49-F238E27FC236}">
                    <a16:creationId xmlns:a16="http://schemas.microsoft.com/office/drawing/2014/main" id="{1BE92E8E-AE18-E937-2946-1D5E4D4F300A}"/>
                  </a:ext>
                </a:extLst>
              </p:cNvPr>
              <p:cNvSpPr/>
              <p:nvPr/>
            </p:nvSpPr>
            <p:spPr>
              <a:xfrm>
                <a:off x="926804" y="2559075"/>
                <a:ext cx="24946" cy="538047"/>
              </a:xfrm>
              <a:custGeom>
                <a:avLst/>
                <a:gdLst/>
                <a:ahLst/>
                <a:cxnLst/>
                <a:rect l="l" t="t" r="r" b="b"/>
                <a:pathLst>
                  <a:path w="132" h="2847" extrusionOk="0">
                    <a:moveTo>
                      <a:pt x="1" y="1"/>
                    </a:moveTo>
                    <a:lnTo>
                      <a:pt x="1" y="2846"/>
                    </a:lnTo>
                    <a:lnTo>
                      <a:pt x="132" y="2846"/>
                    </a:lnTo>
                    <a:lnTo>
                      <a:pt x="132" y="1"/>
                    </a:lnTo>
                    <a:close/>
                  </a:path>
                </a:pathLst>
              </a:custGeom>
              <a:solidFill>
                <a:srgbClr val="E60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D00A54"/>
                  </a:solidFill>
                </a:endParaRPr>
              </a:p>
            </p:txBody>
          </p:sp>
          <p:sp>
            <p:nvSpPr>
              <p:cNvPr id="19" name="Google Shape;2024;p41">
                <a:extLst>
                  <a:ext uri="{FF2B5EF4-FFF2-40B4-BE49-F238E27FC236}">
                    <a16:creationId xmlns:a16="http://schemas.microsoft.com/office/drawing/2014/main" id="{740CC079-3FBA-FFBB-FB0F-AD95FD982859}"/>
                  </a:ext>
                </a:extLst>
              </p:cNvPr>
              <p:cNvSpPr/>
              <p:nvPr/>
            </p:nvSpPr>
            <p:spPr>
              <a:xfrm>
                <a:off x="657780" y="3102510"/>
                <a:ext cx="538047" cy="27214"/>
              </a:xfrm>
              <a:custGeom>
                <a:avLst/>
                <a:gdLst/>
                <a:ahLst/>
                <a:cxnLst/>
                <a:rect l="l" t="t" r="r" b="b"/>
                <a:pathLst>
                  <a:path w="2847" h="144" extrusionOk="0">
                    <a:moveTo>
                      <a:pt x="0" y="1"/>
                    </a:moveTo>
                    <a:lnTo>
                      <a:pt x="0" y="144"/>
                    </a:lnTo>
                    <a:lnTo>
                      <a:pt x="2846" y="144"/>
                    </a:lnTo>
                    <a:lnTo>
                      <a:pt x="2846" y="1"/>
                    </a:lnTo>
                    <a:close/>
                  </a:path>
                </a:pathLst>
              </a:custGeom>
              <a:solidFill>
                <a:srgbClr val="E60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00A54"/>
                  </a:solidFill>
                </a:endParaRPr>
              </a:p>
            </p:txBody>
          </p:sp>
          <p:sp>
            <p:nvSpPr>
              <p:cNvPr id="20" name="Google Shape;2025;p41">
                <a:extLst>
                  <a:ext uri="{FF2B5EF4-FFF2-40B4-BE49-F238E27FC236}">
                    <a16:creationId xmlns:a16="http://schemas.microsoft.com/office/drawing/2014/main" id="{6A8BC414-E6F8-BC71-DFC0-82F151297AFE}"/>
                  </a:ext>
                </a:extLst>
              </p:cNvPr>
              <p:cNvSpPr/>
              <p:nvPr/>
            </p:nvSpPr>
            <p:spPr>
              <a:xfrm>
                <a:off x="1937048" y="3081062"/>
                <a:ext cx="537858" cy="27214"/>
              </a:xfrm>
              <a:custGeom>
                <a:avLst/>
                <a:gdLst/>
                <a:ahLst/>
                <a:cxnLst/>
                <a:rect l="l" t="t" r="r" b="b"/>
                <a:pathLst>
                  <a:path w="2846" h="144" extrusionOk="0">
                    <a:moveTo>
                      <a:pt x="0" y="1"/>
                    </a:moveTo>
                    <a:lnTo>
                      <a:pt x="0" y="144"/>
                    </a:lnTo>
                    <a:lnTo>
                      <a:pt x="2846" y="144"/>
                    </a:lnTo>
                    <a:lnTo>
                      <a:pt x="2846" y="1"/>
                    </a:lnTo>
                    <a:close/>
                  </a:path>
                </a:pathLst>
              </a:custGeom>
              <a:solidFill>
                <a:srgbClr val="D00A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26;p41">
                <a:extLst>
                  <a:ext uri="{FF2B5EF4-FFF2-40B4-BE49-F238E27FC236}">
                    <a16:creationId xmlns:a16="http://schemas.microsoft.com/office/drawing/2014/main" id="{4F963873-2A5C-8AF2-1111-7F134944D50C}"/>
                  </a:ext>
                </a:extLst>
              </p:cNvPr>
              <p:cNvSpPr/>
              <p:nvPr/>
            </p:nvSpPr>
            <p:spPr>
              <a:xfrm>
                <a:off x="3270053" y="3063863"/>
                <a:ext cx="535780" cy="27214"/>
              </a:xfrm>
              <a:custGeom>
                <a:avLst/>
                <a:gdLst/>
                <a:ahLst/>
                <a:cxnLst/>
                <a:rect l="l" t="t" r="r" b="b"/>
                <a:pathLst>
                  <a:path w="2835" h="144" extrusionOk="0">
                    <a:moveTo>
                      <a:pt x="1" y="1"/>
                    </a:moveTo>
                    <a:lnTo>
                      <a:pt x="1" y="144"/>
                    </a:lnTo>
                    <a:lnTo>
                      <a:pt x="2835" y="144"/>
                    </a:lnTo>
                    <a:lnTo>
                      <a:pt x="2835" y="1"/>
                    </a:lnTo>
                    <a:close/>
                  </a:path>
                </a:pathLst>
              </a:custGeom>
              <a:solidFill>
                <a:srgbClr val="5A2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27;p41">
                <a:extLst>
                  <a:ext uri="{FF2B5EF4-FFF2-40B4-BE49-F238E27FC236}">
                    <a16:creationId xmlns:a16="http://schemas.microsoft.com/office/drawing/2014/main" id="{3E6A27DA-2567-BF02-3559-3F424830798F}"/>
                  </a:ext>
                </a:extLst>
              </p:cNvPr>
              <p:cNvSpPr/>
              <p:nvPr/>
            </p:nvSpPr>
            <p:spPr>
              <a:xfrm>
                <a:off x="6033229" y="3076590"/>
                <a:ext cx="538047" cy="27214"/>
              </a:xfrm>
              <a:custGeom>
                <a:avLst/>
                <a:gdLst/>
                <a:ahLst/>
                <a:cxnLst/>
                <a:rect l="l" t="t" r="r" b="b"/>
                <a:pathLst>
                  <a:path w="2847" h="144" extrusionOk="0">
                    <a:moveTo>
                      <a:pt x="1" y="1"/>
                    </a:moveTo>
                    <a:lnTo>
                      <a:pt x="1" y="144"/>
                    </a:lnTo>
                    <a:lnTo>
                      <a:pt x="2846" y="144"/>
                    </a:lnTo>
                    <a:lnTo>
                      <a:pt x="2846" y="1"/>
                    </a:lnTo>
                    <a:close/>
                  </a:path>
                </a:pathLst>
              </a:custGeom>
              <a:solidFill>
                <a:srgbClr val="A6C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28;p41">
                <a:extLst>
                  <a:ext uri="{FF2B5EF4-FFF2-40B4-BE49-F238E27FC236}">
                    <a16:creationId xmlns:a16="http://schemas.microsoft.com/office/drawing/2014/main" id="{5718BECB-3EBA-6027-AC47-1D706447B4C2}"/>
                  </a:ext>
                </a:extLst>
              </p:cNvPr>
              <p:cNvSpPr/>
              <p:nvPr/>
            </p:nvSpPr>
            <p:spPr>
              <a:xfrm>
                <a:off x="2217192" y="2543230"/>
                <a:ext cx="24946" cy="538047"/>
              </a:xfrm>
              <a:custGeom>
                <a:avLst/>
                <a:gdLst/>
                <a:ahLst/>
                <a:cxnLst/>
                <a:rect l="l" t="t" r="r" b="b"/>
                <a:pathLst>
                  <a:path w="132" h="2847" extrusionOk="0">
                    <a:moveTo>
                      <a:pt x="0" y="1"/>
                    </a:moveTo>
                    <a:lnTo>
                      <a:pt x="0" y="2846"/>
                    </a:lnTo>
                    <a:lnTo>
                      <a:pt x="131" y="2846"/>
                    </a:lnTo>
                    <a:lnTo>
                      <a:pt x="131" y="1"/>
                    </a:lnTo>
                    <a:close/>
                  </a:path>
                </a:pathLst>
              </a:custGeom>
              <a:solidFill>
                <a:srgbClr val="D00A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29;p41">
                <a:extLst>
                  <a:ext uri="{FF2B5EF4-FFF2-40B4-BE49-F238E27FC236}">
                    <a16:creationId xmlns:a16="http://schemas.microsoft.com/office/drawing/2014/main" id="{B9479DFF-F0B6-C950-F2DE-83965918C253}"/>
                  </a:ext>
                </a:extLst>
              </p:cNvPr>
              <p:cNvSpPr/>
              <p:nvPr/>
            </p:nvSpPr>
            <p:spPr>
              <a:xfrm>
                <a:off x="3542738" y="2552038"/>
                <a:ext cx="27214" cy="538047"/>
              </a:xfrm>
              <a:custGeom>
                <a:avLst/>
                <a:gdLst/>
                <a:ahLst/>
                <a:cxnLst/>
                <a:rect l="l" t="t" r="r" b="b"/>
                <a:pathLst>
                  <a:path w="144" h="2847" extrusionOk="0">
                    <a:moveTo>
                      <a:pt x="0" y="1"/>
                    </a:moveTo>
                    <a:lnTo>
                      <a:pt x="0" y="2846"/>
                    </a:lnTo>
                    <a:lnTo>
                      <a:pt x="143" y="2846"/>
                    </a:lnTo>
                    <a:lnTo>
                      <a:pt x="143" y="1"/>
                    </a:lnTo>
                    <a:close/>
                  </a:path>
                </a:pathLst>
              </a:custGeom>
              <a:solidFill>
                <a:srgbClr val="5A2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30;p41">
                <a:extLst>
                  <a:ext uri="{FF2B5EF4-FFF2-40B4-BE49-F238E27FC236}">
                    <a16:creationId xmlns:a16="http://schemas.microsoft.com/office/drawing/2014/main" id="{7F5DD88B-BFB1-9D11-77AE-6C56426C3657}"/>
                  </a:ext>
                </a:extLst>
              </p:cNvPr>
              <p:cNvSpPr/>
              <p:nvPr/>
            </p:nvSpPr>
            <p:spPr>
              <a:xfrm>
                <a:off x="6302253" y="2546572"/>
                <a:ext cx="24946" cy="538047"/>
              </a:xfrm>
              <a:custGeom>
                <a:avLst/>
                <a:gdLst/>
                <a:ahLst/>
                <a:cxnLst/>
                <a:rect l="l" t="t" r="r" b="b"/>
                <a:pathLst>
                  <a:path w="132" h="2847" extrusionOk="0">
                    <a:moveTo>
                      <a:pt x="1" y="1"/>
                    </a:moveTo>
                    <a:lnTo>
                      <a:pt x="1" y="2846"/>
                    </a:lnTo>
                    <a:lnTo>
                      <a:pt x="132" y="2846"/>
                    </a:lnTo>
                    <a:lnTo>
                      <a:pt x="132" y="1"/>
                    </a:lnTo>
                    <a:close/>
                  </a:path>
                </a:pathLst>
              </a:custGeom>
              <a:solidFill>
                <a:srgbClr val="A6C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2032;p41">
                <a:extLst>
                  <a:ext uri="{FF2B5EF4-FFF2-40B4-BE49-F238E27FC236}">
                    <a16:creationId xmlns:a16="http://schemas.microsoft.com/office/drawing/2014/main" id="{FF2D66F4-E5EF-E1EE-5C4A-560445A410C8}"/>
                  </a:ext>
                </a:extLst>
              </p:cNvPr>
              <p:cNvSpPr txBox="1"/>
              <p:nvPr/>
            </p:nvSpPr>
            <p:spPr>
              <a:xfrm>
                <a:off x="2976409" y="3283164"/>
                <a:ext cx="1159871" cy="52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rgbClr val="5A2F92"/>
                    </a:solidFill>
                    <a:latin typeface="Fira Sans Extra Condensed Medium"/>
                    <a:ea typeface="Fira Sans Extra Condensed Medium"/>
                    <a:cs typeface="Fira Sans Extra Condensed Medium"/>
                    <a:sym typeface="Fira Sans Extra Condensed Medium"/>
                  </a:rPr>
                  <a:t>Project plan</a:t>
                </a:r>
                <a:endParaRPr sz="2000" dirty="0">
                  <a:solidFill>
                    <a:srgbClr val="5A2F92"/>
                  </a:solidFill>
                  <a:latin typeface="Fira Sans Extra Condensed Medium"/>
                  <a:ea typeface="Fira Sans Extra Condensed Medium"/>
                  <a:cs typeface="Fira Sans Extra Condensed Medium"/>
                  <a:sym typeface="Fira Sans Extra Condensed Medium"/>
                </a:endParaRPr>
              </a:p>
            </p:txBody>
          </p:sp>
          <p:sp>
            <p:nvSpPr>
              <p:cNvPr id="27" name="Google Shape;2034;p41">
                <a:extLst>
                  <a:ext uri="{FF2B5EF4-FFF2-40B4-BE49-F238E27FC236}">
                    <a16:creationId xmlns:a16="http://schemas.microsoft.com/office/drawing/2014/main" id="{A4EAD4E3-AC49-5733-7522-399EDBDC32B9}"/>
                  </a:ext>
                </a:extLst>
              </p:cNvPr>
              <p:cNvSpPr txBox="1"/>
              <p:nvPr/>
            </p:nvSpPr>
            <p:spPr>
              <a:xfrm>
                <a:off x="493587" y="3283164"/>
                <a:ext cx="967820" cy="52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rgbClr val="D00A54"/>
                    </a:solidFill>
                    <a:latin typeface="Fira Sans Extra Condensed Medium"/>
                    <a:ea typeface="Fira Sans Extra Condensed Medium"/>
                    <a:cs typeface="Fira Sans Extra Condensed Medium"/>
                    <a:sym typeface="Fira Sans Extra Condensed Medium"/>
                  </a:rPr>
                  <a:t>Fact finding</a:t>
                </a:r>
                <a:endParaRPr sz="2000" dirty="0">
                  <a:solidFill>
                    <a:srgbClr val="D00A54"/>
                  </a:solidFill>
                  <a:latin typeface="Fira Sans Extra Condensed Medium"/>
                  <a:ea typeface="Fira Sans Extra Condensed Medium"/>
                  <a:cs typeface="Fira Sans Extra Condensed Medium"/>
                  <a:sym typeface="Fira Sans Extra Condensed Medium"/>
                </a:endParaRPr>
              </a:p>
            </p:txBody>
          </p:sp>
          <p:sp>
            <p:nvSpPr>
              <p:cNvPr id="28" name="Google Shape;2036;p41">
                <a:extLst>
                  <a:ext uri="{FF2B5EF4-FFF2-40B4-BE49-F238E27FC236}">
                    <a16:creationId xmlns:a16="http://schemas.microsoft.com/office/drawing/2014/main" id="{DA5E87B6-5C4E-0531-D3D0-4E66664CDE93}"/>
                  </a:ext>
                </a:extLst>
              </p:cNvPr>
              <p:cNvSpPr txBox="1"/>
              <p:nvPr/>
            </p:nvSpPr>
            <p:spPr>
              <a:xfrm>
                <a:off x="1674720" y="3283164"/>
                <a:ext cx="1160836" cy="52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rgbClr val="D00A54"/>
                    </a:solidFill>
                    <a:latin typeface="Fira Sans Extra Condensed Medium"/>
                    <a:ea typeface="Fira Sans Extra Condensed Medium"/>
                    <a:cs typeface="Fira Sans Extra Condensed Medium"/>
                    <a:sym typeface="Fira Sans Extra Condensed Medium"/>
                  </a:rPr>
                  <a:t>Provide options</a:t>
                </a:r>
                <a:endParaRPr sz="2000" dirty="0">
                  <a:solidFill>
                    <a:srgbClr val="D00A54"/>
                  </a:solidFill>
                  <a:latin typeface="Fira Sans Extra Condensed Medium"/>
                  <a:ea typeface="Fira Sans Extra Condensed Medium"/>
                  <a:cs typeface="Fira Sans Extra Condensed Medium"/>
                  <a:sym typeface="Fira Sans Extra Condensed Medium"/>
                </a:endParaRPr>
              </a:p>
            </p:txBody>
          </p:sp>
          <p:sp>
            <p:nvSpPr>
              <p:cNvPr id="29" name="Google Shape;2038;p41">
                <a:extLst>
                  <a:ext uri="{FF2B5EF4-FFF2-40B4-BE49-F238E27FC236}">
                    <a16:creationId xmlns:a16="http://schemas.microsoft.com/office/drawing/2014/main" id="{E1F0140C-6A66-0042-F666-81FC0FC7A34F}"/>
                  </a:ext>
                </a:extLst>
              </p:cNvPr>
              <p:cNvSpPr txBox="1"/>
              <p:nvPr/>
            </p:nvSpPr>
            <p:spPr>
              <a:xfrm>
                <a:off x="4116660" y="3215371"/>
                <a:ext cx="1563276" cy="66018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rgbClr val="FBAD18"/>
                    </a:solidFill>
                    <a:latin typeface="Fira Sans Extra Condensed Medium"/>
                    <a:ea typeface="Fira Sans Extra Condensed Medium"/>
                    <a:cs typeface="Fira Sans Extra Condensed Medium"/>
                    <a:sym typeface="Fira Sans Extra Condensed Medium"/>
                  </a:rPr>
                  <a:t>Test environment</a:t>
                </a:r>
                <a:endParaRPr sz="2000" dirty="0">
                  <a:solidFill>
                    <a:srgbClr val="FBAD18"/>
                  </a:solidFill>
                  <a:latin typeface="Fira Sans Extra Condensed Medium"/>
                  <a:ea typeface="Fira Sans Extra Condensed Medium"/>
                  <a:cs typeface="Fira Sans Extra Condensed Medium"/>
                  <a:sym typeface="Fira Sans Extra Condensed Medium"/>
                </a:endParaRPr>
              </a:p>
            </p:txBody>
          </p:sp>
        </p:grpSp>
        <p:sp>
          <p:nvSpPr>
            <p:cNvPr id="9" name="Google Shape;2040;p41">
              <a:extLst>
                <a:ext uri="{FF2B5EF4-FFF2-40B4-BE49-F238E27FC236}">
                  <a16:creationId xmlns:a16="http://schemas.microsoft.com/office/drawing/2014/main" id="{15A3111C-9CAF-89C4-A37D-F06679AE7897}"/>
                </a:ext>
              </a:extLst>
            </p:cNvPr>
            <p:cNvSpPr/>
            <p:nvPr/>
          </p:nvSpPr>
          <p:spPr>
            <a:xfrm>
              <a:off x="6711351" y="957423"/>
              <a:ext cx="164075" cy="7636"/>
            </a:xfrm>
            <a:custGeom>
              <a:avLst/>
              <a:gdLst/>
              <a:ahLst/>
              <a:cxnLst/>
              <a:rect l="l" t="t" r="r" b="b"/>
              <a:pathLst>
                <a:path w="1504" h="70" extrusionOk="0">
                  <a:moveTo>
                    <a:pt x="30" y="0"/>
                  </a:moveTo>
                  <a:cubicBezTo>
                    <a:pt x="15" y="0"/>
                    <a:pt x="0" y="15"/>
                    <a:pt x="0" y="35"/>
                  </a:cubicBezTo>
                  <a:cubicBezTo>
                    <a:pt x="0" y="54"/>
                    <a:pt x="15" y="69"/>
                    <a:pt x="30" y="69"/>
                  </a:cubicBezTo>
                  <a:lnTo>
                    <a:pt x="1469" y="69"/>
                  </a:lnTo>
                  <a:cubicBezTo>
                    <a:pt x="1489" y="69"/>
                    <a:pt x="1504" y="54"/>
                    <a:pt x="1504" y="35"/>
                  </a:cubicBezTo>
                  <a:cubicBezTo>
                    <a:pt x="1504" y="15"/>
                    <a:pt x="1489" y="0"/>
                    <a:pt x="14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43;p41">
              <a:extLst>
                <a:ext uri="{FF2B5EF4-FFF2-40B4-BE49-F238E27FC236}">
                  <a16:creationId xmlns:a16="http://schemas.microsoft.com/office/drawing/2014/main" id="{C3793F1C-D7EA-AD71-84AB-68B7C89E77C9}"/>
                </a:ext>
              </a:extLst>
            </p:cNvPr>
            <p:cNvSpPr/>
            <p:nvPr/>
          </p:nvSpPr>
          <p:spPr>
            <a:xfrm>
              <a:off x="1804315" y="1742126"/>
              <a:ext cx="21223" cy="21223"/>
            </a:xfrm>
            <a:custGeom>
              <a:avLst/>
              <a:gdLst/>
              <a:ahLst/>
              <a:cxnLst/>
              <a:rect l="l" t="t" r="r" b="b"/>
              <a:pathLst>
                <a:path w="2023" h="2023" extrusionOk="0">
                  <a:moveTo>
                    <a:pt x="1011" y="0"/>
                  </a:moveTo>
                  <a:cubicBezTo>
                    <a:pt x="457" y="0"/>
                    <a:pt x="0" y="457"/>
                    <a:pt x="0" y="1011"/>
                  </a:cubicBezTo>
                  <a:cubicBezTo>
                    <a:pt x="0" y="1598"/>
                    <a:pt x="457" y="2022"/>
                    <a:pt x="1011" y="2022"/>
                  </a:cubicBezTo>
                  <a:cubicBezTo>
                    <a:pt x="1566" y="2022"/>
                    <a:pt x="2023" y="1598"/>
                    <a:pt x="2023" y="1011"/>
                  </a:cubicBezTo>
                  <a:cubicBezTo>
                    <a:pt x="2023" y="457"/>
                    <a:pt x="1566" y="0"/>
                    <a:pt x="1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48;p41">
              <a:extLst>
                <a:ext uri="{FF2B5EF4-FFF2-40B4-BE49-F238E27FC236}">
                  <a16:creationId xmlns:a16="http://schemas.microsoft.com/office/drawing/2014/main" id="{2841B156-72D9-0432-A9EF-8B134C1B51E6}"/>
                </a:ext>
              </a:extLst>
            </p:cNvPr>
            <p:cNvSpPr/>
            <p:nvPr/>
          </p:nvSpPr>
          <p:spPr>
            <a:xfrm>
              <a:off x="5688022" y="1742127"/>
              <a:ext cx="21234" cy="21223"/>
            </a:xfrm>
            <a:custGeom>
              <a:avLst/>
              <a:gdLst/>
              <a:ahLst/>
              <a:cxnLst/>
              <a:rect l="l" t="t" r="r" b="b"/>
              <a:pathLst>
                <a:path w="2024" h="2023" extrusionOk="0">
                  <a:moveTo>
                    <a:pt x="1012" y="0"/>
                  </a:moveTo>
                  <a:cubicBezTo>
                    <a:pt x="458" y="0"/>
                    <a:pt x="1" y="457"/>
                    <a:pt x="1" y="1011"/>
                  </a:cubicBezTo>
                  <a:cubicBezTo>
                    <a:pt x="1" y="1566"/>
                    <a:pt x="458" y="2023"/>
                    <a:pt x="1012" y="2023"/>
                  </a:cubicBezTo>
                  <a:cubicBezTo>
                    <a:pt x="1567" y="2023"/>
                    <a:pt x="2023" y="1566"/>
                    <a:pt x="2023" y="1011"/>
                  </a:cubicBezTo>
                  <a:cubicBezTo>
                    <a:pt x="2023" y="457"/>
                    <a:pt x="1567" y="0"/>
                    <a:pt x="10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53;p41">
              <a:extLst>
                <a:ext uri="{FF2B5EF4-FFF2-40B4-BE49-F238E27FC236}">
                  <a16:creationId xmlns:a16="http://schemas.microsoft.com/office/drawing/2014/main" id="{30BC0893-7EC2-26F4-078F-4B101F20D3E5}"/>
                </a:ext>
              </a:extLst>
            </p:cNvPr>
            <p:cNvSpPr/>
            <p:nvPr/>
          </p:nvSpPr>
          <p:spPr>
            <a:xfrm>
              <a:off x="3745991" y="1742124"/>
              <a:ext cx="21569" cy="21223"/>
            </a:xfrm>
            <a:custGeom>
              <a:avLst/>
              <a:gdLst/>
              <a:ahLst/>
              <a:cxnLst/>
              <a:rect l="l" t="t" r="r" b="b"/>
              <a:pathLst>
                <a:path w="2056" h="2023" extrusionOk="0">
                  <a:moveTo>
                    <a:pt x="1012" y="0"/>
                  </a:moveTo>
                  <a:cubicBezTo>
                    <a:pt x="458" y="0"/>
                    <a:pt x="1" y="457"/>
                    <a:pt x="1" y="1011"/>
                  </a:cubicBezTo>
                  <a:cubicBezTo>
                    <a:pt x="1" y="1598"/>
                    <a:pt x="458" y="2022"/>
                    <a:pt x="1012" y="2022"/>
                  </a:cubicBezTo>
                  <a:cubicBezTo>
                    <a:pt x="1599" y="2022"/>
                    <a:pt x="2056" y="1598"/>
                    <a:pt x="2056" y="1011"/>
                  </a:cubicBezTo>
                  <a:cubicBezTo>
                    <a:pt x="2056" y="457"/>
                    <a:pt x="1599" y="0"/>
                    <a:pt x="10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59;p41">
              <a:extLst>
                <a:ext uri="{FF2B5EF4-FFF2-40B4-BE49-F238E27FC236}">
                  <a16:creationId xmlns:a16="http://schemas.microsoft.com/office/drawing/2014/main" id="{BEDB271A-D3EC-8CAD-9F59-1091C7AE3628}"/>
                </a:ext>
              </a:extLst>
            </p:cNvPr>
            <p:cNvSpPr/>
            <p:nvPr/>
          </p:nvSpPr>
          <p:spPr>
            <a:xfrm>
              <a:off x="7631452" y="1741653"/>
              <a:ext cx="21287" cy="21287"/>
            </a:xfrm>
            <a:custGeom>
              <a:avLst/>
              <a:gdLst/>
              <a:ahLst/>
              <a:cxnLst/>
              <a:rect l="l" t="t" r="r" b="b"/>
              <a:pathLst>
                <a:path w="2023" h="2023" extrusionOk="0">
                  <a:moveTo>
                    <a:pt x="1011" y="0"/>
                  </a:moveTo>
                  <a:cubicBezTo>
                    <a:pt x="457" y="0"/>
                    <a:pt x="0" y="457"/>
                    <a:pt x="0" y="1011"/>
                  </a:cubicBezTo>
                  <a:cubicBezTo>
                    <a:pt x="0" y="1598"/>
                    <a:pt x="457" y="2022"/>
                    <a:pt x="1011" y="2022"/>
                  </a:cubicBezTo>
                  <a:cubicBezTo>
                    <a:pt x="1566" y="2022"/>
                    <a:pt x="2023" y="1598"/>
                    <a:pt x="2023" y="1011"/>
                  </a:cubicBezTo>
                  <a:cubicBezTo>
                    <a:pt x="2023" y="457"/>
                    <a:pt x="1566" y="0"/>
                    <a:pt x="1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Title 1">
            <a:extLst>
              <a:ext uri="{FF2B5EF4-FFF2-40B4-BE49-F238E27FC236}">
                <a16:creationId xmlns:a16="http://schemas.microsoft.com/office/drawing/2014/main" id="{196CAB3B-151F-1041-8E0E-AF1B15CDF0EB}"/>
              </a:ext>
            </a:extLst>
          </p:cNvPr>
          <p:cNvSpPr>
            <a:spLocks noGrp="1"/>
          </p:cNvSpPr>
          <p:nvPr>
            <p:ph type="title"/>
          </p:nvPr>
        </p:nvSpPr>
        <p:spPr>
          <a:xfrm>
            <a:off x="387549" y="315932"/>
            <a:ext cx="6300787" cy="596518"/>
          </a:xfrm>
        </p:spPr>
        <p:txBody>
          <a:bodyPr vert="horz" lIns="91440" tIns="45720" rIns="91440" bIns="45720" rtlCol="0" anchor="ctr">
            <a:normAutofit/>
          </a:bodyPr>
          <a:lstStyle/>
          <a:p>
            <a:pPr defTabSz="914400">
              <a:lnSpc>
                <a:spcPct val="90000"/>
              </a:lnSpc>
              <a:spcAft>
                <a:spcPts val="600"/>
              </a:spcAft>
            </a:pPr>
            <a:r>
              <a:rPr lang="en-GB" sz="2800" dirty="0">
                <a:solidFill>
                  <a:srgbClr val="00B0F0"/>
                </a:solidFill>
              </a:rPr>
              <a:t>What process do we follow?</a:t>
            </a:r>
          </a:p>
        </p:txBody>
      </p:sp>
      <p:sp>
        <p:nvSpPr>
          <p:cNvPr id="31" name="Google Shape;2022;p41">
            <a:extLst>
              <a:ext uri="{FF2B5EF4-FFF2-40B4-BE49-F238E27FC236}">
                <a16:creationId xmlns:a16="http://schemas.microsoft.com/office/drawing/2014/main" id="{B94ED261-31F5-179F-DE7C-7E2AF3C42DDE}"/>
              </a:ext>
            </a:extLst>
          </p:cNvPr>
          <p:cNvSpPr/>
          <p:nvPr/>
        </p:nvSpPr>
        <p:spPr>
          <a:xfrm>
            <a:off x="4451519" y="1260659"/>
            <a:ext cx="1159871" cy="1358770"/>
          </a:xfrm>
          <a:custGeom>
            <a:avLst/>
            <a:gdLst/>
            <a:ahLst/>
            <a:cxnLst/>
            <a:rect l="l" t="t" r="r" b="b"/>
            <a:pathLst>
              <a:path w="12645" h="7216" extrusionOk="0">
                <a:moveTo>
                  <a:pt x="0" y="0"/>
                </a:moveTo>
                <a:lnTo>
                  <a:pt x="3108" y="3608"/>
                </a:lnTo>
                <a:lnTo>
                  <a:pt x="0" y="7216"/>
                </a:lnTo>
                <a:lnTo>
                  <a:pt x="9537" y="7216"/>
                </a:lnTo>
                <a:lnTo>
                  <a:pt x="12645" y="3608"/>
                </a:lnTo>
                <a:lnTo>
                  <a:pt x="9537" y="0"/>
                </a:lnTo>
                <a:close/>
              </a:path>
            </a:pathLst>
          </a:custGeom>
          <a:solidFill>
            <a:srgbClr val="FBA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2022;p41">
            <a:extLst>
              <a:ext uri="{FF2B5EF4-FFF2-40B4-BE49-F238E27FC236}">
                <a16:creationId xmlns:a16="http://schemas.microsoft.com/office/drawing/2014/main" id="{940219B6-3456-5B5D-BBCC-7C54D9291E83}"/>
              </a:ext>
            </a:extLst>
          </p:cNvPr>
          <p:cNvSpPr/>
          <p:nvPr/>
        </p:nvSpPr>
        <p:spPr>
          <a:xfrm>
            <a:off x="7259517" y="1239308"/>
            <a:ext cx="1159871" cy="1392284"/>
          </a:xfrm>
          <a:custGeom>
            <a:avLst/>
            <a:gdLst/>
            <a:ahLst/>
            <a:cxnLst/>
            <a:rect l="l" t="t" r="r" b="b"/>
            <a:pathLst>
              <a:path w="12645" h="7216" extrusionOk="0">
                <a:moveTo>
                  <a:pt x="0" y="0"/>
                </a:moveTo>
                <a:lnTo>
                  <a:pt x="3108" y="3608"/>
                </a:lnTo>
                <a:lnTo>
                  <a:pt x="0" y="7216"/>
                </a:lnTo>
                <a:lnTo>
                  <a:pt x="9537" y="7216"/>
                </a:lnTo>
                <a:lnTo>
                  <a:pt x="12645" y="3608"/>
                </a:lnTo>
                <a:lnTo>
                  <a:pt x="9537" y="0"/>
                </a:lnTo>
                <a:close/>
              </a:path>
            </a:pathLst>
          </a:custGeom>
          <a:solidFill>
            <a:srgbClr val="EF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2026;p41">
            <a:extLst>
              <a:ext uri="{FF2B5EF4-FFF2-40B4-BE49-F238E27FC236}">
                <a16:creationId xmlns:a16="http://schemas.microsoft.com/office/drawing/2014/main" id="{40AA05B7-4CC2-1A38-0D69-78C4057B05D1}"/>
              </a:ext>
            </a:extLst>
          </p:cNvPr>
          <p:cNvSpPr/>
          <p:nvPr/>
        </p:nvSpPr>
        <p:spPr>
          <a:xfrm>
            <a:off x="4637115" y="3127729"/>
            <a:ext cx="535780" cy="27214"/>
          </a:xfrm>
          <a:custGeom>
            <a:avLst/>
            <a:gdLst/>
            <a:ahLst/>
            <a:cxnLst/>
            <a:rect l="l" t="t" r="r" b="b"/>
            <a:pathLst>
              <a:path w="2835" h="144" extrusionOk="0">
                <a:moveTo>
                  <a:pt x="1" y="1"/>
                </a:moveTo>
                <a:lnTo>
                  <a:pt x="1" y="144"/>
                </a:lnTo>
                <a:lnTo>
                  <a:pt x="2835" y="144"/>
                </a:lnTo>
                <a:lnTo>
                  <a:pt x="2835" y="1"/>
                </a:lnTo>
                <a:close/>
              </a:path>
            </a:pathLst>
          </a:custGeom>
          <a:solidFill>
            <a:srgbClr val="FBA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029;p41">
            <a:extLst>
              <a:ext uri="{FF2B5EF4-FFF2-40B4-BE49-F238E27FC236}">
                <a16:creationId xmlns:a16="http://schemas.microsoft.com/office/drawing/2014/main" id="{FBB64C61-B5C5-6E85-37DC-E21E2964E3EA}"/>
              </a:ext>
            </a:extLst>
          </p:cNvPr>
          <p:cNvSpPr/>
          <p:nvPr/>
        </p:nvSpPr>
        <p:spPr>
          <a:xfrm>
            <a:off x="4909800" y="2615904"/>
            <a:ext cx="27214" cy="538047"/>
          </a:xfrm>
          <a:custGeom>
            <a:avLst/>
            <a:gdLst/>
            <a:ahLst/>
            <a:cxnLst/>
            <a:rect l="l" t="t" r="r" b="b"/>
            <a:pathLst>
              <a:path w="144" h="2847" extrusionOk="0">
                <a:moveTo>
                  <a:pt x="0" y="1"/>
                </a:moveTo>
                <a:lnTo>
                  <a:pt x="0" y="2846"/>
                </a:lnTo>
                <a:lnTo>
                  <a:pt x="143" y="2846"/>
                </a:lnTo>
                <a:lnTo>
                  <a:pt x="143" y="1"/>
                </a:lnTo>
                <a:close/>
              </a:path>
            </a:pathLst>
          </a:custGeom>
          <a:solidFill>
            <a:srgbClr val="FBA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027;p41">
            <a:extLst>
              <a:ext uri="{FF2B5EF4-FFF2-40B4-BE49-F238E27FC236}">
                <a16:creationId xmlns:a16="http://schemas.microsoft.com/office/drawing/2014/main" id="{A2D09615-F2E6-7E39-A1AC-16F52A74B758}"/>
              </a:ext>
            </a:extLst>
          </p:cNvPr>
          <p:cNvSpPr/>
          <p:nvPr/>
        </p:nvSpPr>
        <p:spPr>
          <a:xfrm>
            <a:off x="7445907" y="3158255"/>
            <a:ext cx="538047" cy="27214"/>
          </a:xfrm>
          <a:custGeom>
            <a:avLst/>
            <a:gdLst/>
            <a:ahLst/>
            <a:cxnLst/>
            <a:rect l="l" t="t" r="r" b="b"/>
            <a:pathLst>
              <a:path w="2847" h="144" extrusionOk="0">
                <a:moveTo>
                  <a:pt x="1" y="1"/>
                </a:moveTo>
                <a:lnTo>
                  <a:pt x="1" y="144"/>
                </a:lnTo>
                <a:lnTo>
                  <a:pt x="2846" y="144"/>
                </a:lnTo>
                <a:lnTo>
                  <a:pt x="2846" y="1"/>
                </a:lnTo>
                <a:close/>
              </a:path>
            </a:pathLst>
          </a:custGeom>
          <a:solidFill>
            <a:srgbClr val="EF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030;p41">
            <a:extLst>
              <a:ext uri="{FF2B5EF4-FFF2-40B4-BE49-F238E27FC236}">
                <a16:creationId xmlns:a16="http://schemas.microsoft.com/office/drawing/2014/main" id="{82A03624-8D42-4664-8735-336A28CEEE48}"/>
              </a:ext>
            </a:extLst>
          </p:cNvPr>
          <p:cNvSpPr/>
          <p:nvPr/>
        </p:nvSpPr>
        <p:spPr>
          <a:xfrm>
            <a:off x="7714931" y="2628237"/>
            <a:ext cx="24946" cy="538047"/>
          </a:xfrm>
          <a:custGeom>
            <a:avLst/>
            <a:gdLst/>
            <a:ahLst/>
            <a:cxnLst/>
            <a:rect l="l" t="t" r="r" b="b"/>
            <a:pathLst>
              <a:path w="132" h="2847" extrusionOk="0">
                <a:moveTo>
                  <a:pt x="1" y="1"/>
                </a:moveTo>
                <a:lnTo>
                  <a:pt x="1" y="2846"/>
                </a:lnTo>
                <a:lnTo>
                  <a:pt x="132" y="2846"/>
                </a:lnTo>
                <a:lnTo>
                  <a:pt x="132" y="1"/>
                </a:lnTo>
                <a:close/>
              </a:path>
            </a:pathLst>
          </a:custGeom>
          <a:solidFill>
            <a:srgbClr val="EF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2038;p41">
            <a:extLst>
              <a:ext uri="{FF2B5EF4-FFF2-40B4-BE49-F238E27FC236}">
                <a16:creationId xmlns:a16="http://schemas.microsoft.com/office/drawing/2014/main" id="{C2B40F99-F195-01C0-E1BF-A82963D6B4AA}"/>
              </a:ext>
            </a:extLst>
          </p:cNvPr>
          <p:cNvSpPr txBox="1"/>
          <p:nvPr/>
        </p:nvSpPr>
        <p:spPr>
          <a:xfrm>
            <a:off x="5545561" y="3291569"/>
            <a:ext cx="1563276" cy="66018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rgbClr val="A6CE3C"/>
                </a:solidFill>
                <a:latin typeface="Fira Sans Extra Condensed Medium"/>
                <a:ea typeface="Fira Sans Extra Condensed Medium"/>
                <a:cs typeface="Fira Sans Extra Condensed Medium"/>
                <a:sym typeface="Fira Sans Extra Condensed Medium"/>
              </a:rPr>
              <a:t>Sign-Off</a:t>
            </a:r>
            <a:endParaRPr sz="2000" dirty="0">
              <a:solidFill>
                <a:srgbClr val="A6CE3C"/>
              </a:solidFill>
              <a:latin typeface="Fira Sans Extra Condensed Medium"/>
              <a:ea typeface="Fira Sans Extra Condensed Medium"/>
              <a:cs typeface="Fira Sans Extra Condensed Medium"/>
              <a:sym typeface="Fira Sans Extra Condensed Medium"/>
            </a:endParaRPr>
          </a:p>
        </p:txBody>
      </p:sp>
      <p:sp>
        <p:nvSpPr>
          <p:cNvPr id="38" name="Google Shape;2038;p41">
            <a:extLst>
              <a:ext uri="{FF2B5EF4-FFF2-40B4-BE49-F238E27FC236}">
                <a16:creationId xmlns:a16="http://schemas.microsoft.com/office/drawing/2014/main" id="{4DBE6E2C-D64C-1F1C-498F-7924BEDFCEAD}"/>
              </a:ext>
            </a:extLst>
          </p:cNvPr>
          <p:cNvSpPr txBox="1"/>
          <p:nvPr/>
        </p:nvSpPr>
        <p:spPr>
          <a:xfrm>
            <a:off x="6937645" y="3291569"/>
            <a:ext cx="1563276" cy="66018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rgbClr val="EF4136"/>
                </a:solidFill>
                <a:latin typeface="Fira Sans Extra Condensed Medium"/>
                <a:ea typeface="Fira Sans Extra Condensed Medium"/>
                <a:cs typeface="Fira Sans Extra Condensed Medium"/>
                <a:sym typeface="Fira Sans Extra Condensed Medium"/>
              </a:rPr>
              <a:t>Production</a:t>
            </a:r>
            <a:endParaRPr sz="2000" dirty="0">
              <a:solidFill>
                <a:srgbClr val="EF4136"/>
              </a:solidFill>
              <a:latin typeface="Fira Sans Extra Condensed Medium"/>
              <a:ea typeface="Fira Sans Extra Condensed Medium"/>
              <a:cs typeface="Fira Sans Extra Condensed Medium"/>
              <a:sym typeface="Fira Sans Extra Condensed Medium"/>
            </a:endParaRPr>
          </a:p>
        </p:txBody>
      </p:sp>
    </p:spTree>
    <p:extLst>
      <p:ext uri="{BB962C8B-B14F-4D97-AF65-F5344CB8AC3E}">
        <p14:creationId xmlns:p14="http://schemas.microsoft.com/office/powerpoint/2010/main" val="2119983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82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close-up of a notepad with a marker&#10;&#10;Description automatically generated">
            <a:extLst>
              <a:ext uri="{FF2B5EF4-FFF2-40B4-BE49-F238E27FC236}">
                <a16:creationId xmlns:a16="http://schemas.microsoft.com/office/drawing/2014/main" id="{487D3A92-E264-0872-A1BC-CBDD83A58542}"/>
              </a:ext>
            </a:extLst>
          </p:cNvPr>
          <p:cNvPicPr>
            <a:picLocks noChangeAspect="1"/>
          </p:cNvPicPr>
          <p:nvPr/>
        </p:nvPicPr>
        <p:blipFill rotWithShape="1">
          <a:blip r:embed="rId3"/>
          <a:srcRect l="5913" r="58" b="1"/>
          <a:stretch/>
        </p:blipFill>
        <p:spPr>
          <a:xfrm>
            <a:off x="1891767" y="10"/>
            <a:ext cx="7252231" cy="5148252"/>
          </a:xfrm>
          <a:prstGeom prst="rect">
            <a:avLst/>
          </a:prstGeom>
        </p:spPr>
      </p:pic>
      <p:sp>
        <p:nvSpPr>
          <p:cNvPr id="23" name="Rectangle 2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5148262"/>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06C20F3B-F4B3-D7AA-3C4F-8209CC1BB964}"/>
              </a:ext>
            </a:extLst>
          </p:cNvPr>
          <p:cNvSpPr txBox="1">
            <a:spLocks/>
          </p:cNvSpPr>
          <p:nvPr/>
        </p:nvSpPr>
        <p:spPr>
          <a:xfrm>
            <a:off x="285746" y="133049"/>
            <a:ext cx="3371850" cy="103624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600" b="1" kern="1200">
                <a:solidFill>
                  <a:schemeClr val="tx2"/>
                </a:solidFill>
                <a:latin typeface="+mj-lt"/>
                <a:ea typeface="+mj-ea"/>
                <a:cs typeface="+mj-cs"/>
              </a:defRPr>
            </a:lvl1pPr>
          </a:lstStyle>
          <a:p>
            <a:pPr defTabSz="914400">
              <a:spcAft>
                <a:spcPts val="600"/>
              </a:spcAft>
            </a:pPr>
            <a:r>
              <a:rPr lang="en-US" sz="2800" dirty="0">
                <a:solidFill>
                  <a:srgbClr val="00B0F0"/>
                </a:solidFill>
              </a:rPr>
              <a:t>What should be considered?</a:t>
            </a:r>
          </a:p>
        </p:txBody>
      </p:sp>
      <p:sp>
        <p:nvSpPr>
          <p:cNvPr id="6" name="TextBox 5">
            <a:extLst>
              <a:ext uri="{FF2B5EF4-FFF2-40B4-BE49-F238E27FC236}">
                <a16:creationId xmlns:a16="http://schemas.microsoft.com/office/drawing/2014/main" id="{0E1FF287-AE5D-B247-E605-E7D46CE55DAA}"/>
              </a:ext>
            </a:extLst>
          </p:cNvPr>
          <p:cNvSpPr txBox="1"/>
          <p:nvPr/>
        </p:nvSpPr>
        <p:spPr>
          <a:xfrm>
            <a:off x="285748" y="1169296"/>
            <a:ext cx="3810002" cy="2809670"/>
          </a:xfrm>
          <a:prstGeom prst="rect">
            <a:avLst/>
          </a:prstGeom>
        </p:spPr>
        <p:txBody>
          <a:bodyPr vert="horz" lIns="91440" tIns="45720" rIns="91440" bIns="45720" rtlCol="0">
            <a:noAutofit/>
          </a:bodyPr>
          <a:lstStyle/>
          <a:p>
            <a:pPr marL="285750" indent="-228600" defTabSz="914400">
              <a:lnSpc>
                <a:spcPct val="90000"/>
              </a:lnSpc>
              <a:spcAft>
                <a:spcPts val="600"/>
              </a:spcAft>
              <a:buFont typeface="Arial" panose="020B0604020202020204" pitchFamily="34" charset="0"/>
              <a:buChar char="•"/>
            </a:pPr>
            <a:r>
              <a:rPr lang="en-US" sz="1500" dirty="0"/>
              <a:t>Understanding the new structure and the implications on:</a:t>
            </a:r>
          </a:p>
          <a:p>
            <a:pPr marL="742950" lvl="1" indent="-228600" defTabSz="914400">
              <a:lnSpc>
                <a:spcPct val="90000"/>
              </a:lnSpc>
              <a:spcAft>
                <a:spcPts val="600"/>
              </a:spcAft>
              <a:buFont typeface="Arial" panose="020B0604020202020204" pitchFamily="34" charset="0"/>
              <a:buChar char="•"/>
            </a:pPr>
            <a:r>
              <a:rPr lang="en-US" sz="1500" dirty="0"/>
              <a:t>Separation of duties</a:t>
            </a:r>
          </a:p>
          <a:p>
            <a:pPr marL="742950" lvl="1" indent="-228600" defTabSz="914400">
              <a:lnSpc>
                <a:spcPct val="90000"/>
              </a:lnSpc>
              <a:spcAft>
                <a:spcPts val="600"/>
              </a:spcAft>
              <a:buFont typeface="Arial" panose="020B0604020202020204" pitchFamily="34" charset="0"/>
              <a:buChar char="•"/>
            </a:pPr>
            <a:r>
              <a:rPr lang="en-US" sz="1500" dirty="0"/>
              <a:t>Compartmentalization of information</a:t>
            </a:r>
          </a:p>
          <a:p>
            <a:pPr marL="742950" lvl="1" indent="-228600" defTabSz="914400">
              <a:lnSpc>
                <a:spcPct val="90000"/>
              </a:lnSpc>
              <a:spcAft>
                <a:spcPts val="600"/>
              </a:spcAft>
              <a:buFont typeface="Arial" panose="020B0604020202020204" pitchFamily="34" charset="0"/>
              <a:buChar char="•"/>
            </a:pPr>
            <a:r>
              <a:rPr lang="en-US" sz="1500" dirty="0"/>
              <a:t>Reporting requirements</a:t>
            </a:r>
          </a:p>
          <a:p>
            <a:pPr marL="742950" lvl="1" indent="-228600" defTabSz="914400">
              <a:lnSpc>
                <a:spcPct val="90000"/>
              </a:lnSpc>
              <a:spcAft>
                <a:spcPts val="600"/>
              </a:spcAft>
              <a:buFont typeface="Arial" panose="020B0604020202020204" pitchFamily="34" charset="0"/>
              <a:buChar char="•"/>
            </a:pPr>
            <a:r>
              <a:rPr lang="en-US" sz="1500" dirty="0"/>
              <a:t>Change in administrative structures?</a:t>
            </a:r>
          </a:p>
          <a:p>
            <a:pPr marL="742950" lvl="1" indent="-228600" defTabSz="914400">
              <a:lnSpc>
                <a:spcPct val="90000"/>
              </a:lnSpc>
              <a:spcAft>
                <a:spcPts val="600"/>
              </a:spcAft>
              <a:buFont typeface="Arial" panose="020B0604020202020204" pitchFamily="34" charset="0"/>
              <a:buChar char="•"/>
            </a:pPr>
            <a:r>
              <a:rPr lang="en-US" sz="1500" dirty="0"/>
              <a:t>Impact on personnel structures</a:t>
            </a:r>
          </a:p>
          <a:p>
            <a:pPr marL="285750" indent="-228600" defTabSz="914400">
              <a:lnSpc>
                <a:spcPct val="90000"/>
              </a:lnSpc>
              <a:spcAft>
                <a:spcPts val="600"/>
              </a:spcAft>
              <a:buFont typeface="Arial" panose="020B0604020202020204" pitchFamily="34" charset="0"/>
              <a:buChar char="•"/>
            </a:pPr>
            <a:r>
              <a:rPr lang="en-US" sz="1500" dirty="0"/>
              <a:t>The impact on internal reporting</a:t>
            </a:r>
          </a:p>
          <a:p>
            <a:pPr marL="285750" indent="-228600" defTabSz="914400">
              <a:lnSpc>
                <a:spcPct val="90000"/>
              </a:lnSpc>
              <a:spcAft>
                <a:spcPts val="600"/>
              </a:spcAft>
              <a:buFont typeface="Arial" panose="020B0604020202020204" pitchFamily="34" charset="0"/>
              <a:buChar char="•"/>
            </a:pPr>
            <a:r>
              <a:rPr lang="en-US" sz="1500" dirty="0"/>
              <a:t>Impact on stakeholders – managing the change</a:t>
            </a:r>
          </a:p>
          <a:p>
            <a:pPr marL="285750" indent="-228600" defTabSz="914400">
              <a:lnSpc>
                <a:spcPct val="90000"/>
              </a:lnSpc>
              <a:spcAft>
                <a:spcPts val="600"/>
              </a:spcAft>
              <a:buFont typeface="Arial" panose="020B0604020202020204" pitchFamily="34" charset="0"/>
              <a:buChar char="•"/>
            </a:pPr>
            <a:r>
              <a:rPr lang="en-US" sz="1500" dirty="0"/>
              <a:t>Impact on local software</a:t>
            </a:r>
          </a:p>
          <a:p>
            <a:pPr marL="285750" indent="-228600" defTabSz="914400">
              <a:lnSpc>
                <a:spcPct val="90000"/>
              </a:lnSpc>
              <a:spcAft>
                <a:spcPts val="600"/>
              </a:spcAft>
              <a:buFont typeface="Arial" panose="020B0604020202020204" pitchFamily="34" charset="0"/>
              <a:buChar char="•"/>
            </a:pPr>
            <a:r>
              <a:rPr lang="en-US" sz="1500" dirty="0"/>
              <a:t>Communication plan</a:t>
            </a:r>
          </a:p>
        </p:txBody>
      </p:sp>
    </p:spTree>
    <p:extLst>
      <p:ext uri="{BB962C8B-B14F-4D97-AF65-F5344CB8AC3E}">
        <p14:creationId xmlns:p14="http://schemas.microsoft.com/office/powerpoint/2010/main" val="2703789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descr="A group of people standing on a construction site&#10;&#10;Description automatically generated">
            <a:extLst>
              <a:ext uri="{FF2B5EF4-FFF2-40B4-BE49-F238E27FC236}">
                <a16:creationId xmlns:a16="http://schemas.microsoft.com/office/drawing/2014/main" id="{D747B8EB-04CF-4E8F-D2B8-F63598DA5299}"/>
              </a:ext>
            </a:extLst>
          </p:cNvPr>
          <p:cNvPicPr>
            <a:picLocks noGrp="1" noChangeAspect="1"/>
          </p:cNvPicPr>
          <p:nvPr>
            <p:ph sz="quarter" idx="11"/>
          </p:nvPr>
        </p:nvPicPr>
        <p:blipFill>
          <a:blip r:embed="rId3">
            <a:alphaModFix/>
          </a:blip>
          <a:stretch>
            <a:fillRect/>
          </a:stretch>
        </p:blipFill>
        <p:spPr>
          <a:xfrm>
            <a:off x="2941497" y="669786"/>
            <a:ext cx="6202503" cy="4403544"/>
          </a:xfr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a:softEdge rad="635000"/>
          </a:effectLst>
        </p:spPr>
      </p:pic>
      <p:sp>
        <p:nvSpPr>
          <p:cNvPr id="3" name="Content Placeholder 2">
            <a:extLst>
              <a:ext uri="{FF2B5EF4-FFF2-40B4-BE49-F238E27FC236}">
                <a16:creationId xmlns:a16="http://schemas.microsoft.com/office/drawing/2014/main" id="{2F84BB16-E136-00D8-24FC-FD15D77E0E39}"/>
              </a:ext>
            </a:extLst>
          </p:cNvPr>
          <p:cNvSpPr>
            <a:spLocks noGrp="1"/>
          </p:cNvSpPr>
          <p:nvPr>
            <p:ph sz="quarter" idx="10"/>
          </p:nvPr>
        </p:nvSpPr>
        <p:spPr>
          <a:xfrm>
            <a:off x="329162" y="1193758"/>
            <a:ext cx="4268786" cy="3175042"/>
          </a:xfrm>
        </p:spPr>
        <p:txBody>
          <a:bodyPr/>
          <a:lstStyle/>
          <a:p>
            <a:pPr marL="285750" indent="-228600" defTabSz="914400">
              <a:lnSpc>
                <a:spcPct val="90000"/>
              </a:lnSpc>
              <a:spcAft>
                <a:spcPts val="600"/>
              </a:spcAft>
              <a:buFont typeface="Arial" panose="020B0604020202020204" pitchFamily="34" charset="0"/>
              <a:buChar char="•"/>
            </a:pPr>
            <a:r>
              <a:rPr lang="en-US" sz="1500" dirty="0"/>
              <a:t>Understanding the new structure and the implications on:</a:t>
            </a:r>
          </a:p>
          <a:p>
            <a:pPr marL="742950" lvl="1" indent="-228600" defTabSz="914400">
              <a:lnSpc>
                <a:spcPct val="90000"/>
              </a:lnSpc>
              <a:spcAft>
                <a:spcPts val="600"/>
              </a:spcAft>
              <a:buFont typeface="Arial" panose="020B0604020202020204" pitchFamily="34" charset="0"/>
              <a:buChar char="•"/>
            </a:pPr>
            <a:r>
              <a:rPr lang="en-US" sz="1500" dirty="0"/>
              <a:t>Separation of duties</a:t>
            </a:r>
          </a:p>
          <a:p>
            <a:pPr marL="742950" lvl="1" indent="-228600" defTabSz="914400">
              <a:lnSpc>
                <a:spcPct val="90000"/>
              </a:lnSpc>
              <a:spcAft>
                <a:spcPts val="600"/>
              </a:spcAft>
              <a:buFont typeface="Arial" panose="020B0604020202020204" pitchFamily="34" charset="0"/>
              <a:buChar char="•"/>
            </a:pPr>
            <a:r>
              <a:rPr lang="en-US" sz="1500" dirty="0"/>
              <a:t>Compartmentalization of information</a:t>
            </a:r>
          </a:p>
          <a:p>
            <a:pPr marL="742950" lvl="1" indent="-228600" defTabSz="914400">
              <a:lnSpc>
                <a:spcPct val="90000"/>
              </a:lnSpc>
              <a:spcAft>
                <a:spcPts val="600"/>
              </a:spcAft>
              <a:buFont typeface="Arial" panose="020B0604020202020204" pitchFamily="34" charset="0"/>
              <a:buChar char="•"/>
            </a:pPr>
            <a:r>
              <a:rPr lang="en-US" sz="1500" dirty="0"/>
              <a:t>Reporting requirements</a:t>
            </a:r>
          </a:p>
          <a:p>
            <a:pPr marL="742950" lvl="1" indent="-228600" defTabSz="914400">
              <a:lnSpc>
                <a:spcPct val="90000"/>
              </a:lnSpc>
              <a:spcAft>
                <a:spcPts val="600"/>
              </a:spcAft>
              <a:buFont typeface="Arial" panose="020B0604020202020204" pitchFamily="34" charset="0"/>
              <a:buChar char="•"/>
            </a:pPr>
            <a:r>
              <a:rPr lang="en-US" sz="1500" dirty="0"/>
              <a:t>Change in administrative structures?</a:t>
            </a:r>
          </a:p>
          <a:p>
            <a:pPr marL="742950" lvl="1" indent="-228600" defTabSz="914400">
              <a:lnSpc>
                <a:spcPct val="90000"/>
              </a:lnSpc>
              <a:spcAft>
                <a:spcPts val="600"/>
              </a:spcAft>
              <a:buFont typeface="Arial" panose="020B0604020202020204" pitchFamily="34" charset="0"/>
              <a:buChar char="•"/>
            </a:pPr>
            <a:r>
              <a:rPr lang="en-US" sz="1500" dirty="0"/>
              <a:t>Impact on personnel structures</a:t>
            </a:r>
          </a:p>
          <a:p>
            <a:pPr marL="285750" indent="-228600" defTabSz="914400">
              <a:lnSpc>
                <a:spcPct val="90000"/>
              </a:lnSpc>
              <a:spcAft>
                <a:spcPts val="600"/>
              </a:spcAft>
              <a:buFont typeface="Arial" panose="020B0604020202020204" pitchFamily="34" charset="0"/>
              <a:buChar char="•"/>
            </a:pPr>
            <a:r>
              <a:rPr lang="en-US" sz="1500" dirty="0"/>
              <a:t>The impact on internal reporting</a:t>
            </a:r>
          </a:p>
          <a:p>
            <a:pPr marL="285750" indent="-228600" defTabSz="914400">
              <a:lnSpc>
                <a:spcPct val="90000"/>
              </a:lnSpc>
              <a:spcAft>
                <a:spcPts val="600"/>
              </a:spcAft>
              <a:buFont typeface="Arial" panose="020B0604020202020204" pitchFamily="34" charset="0"/>
              <a:buChar char="•"/>
            </a:pPr>
            <a:r>
              <a:rPr lang="en-US" sz="1500" dirty="0"/>
              <a:t>Impact on stakeholders – managing the change</a:t>
            </a:r>
          </a:p>
          <a:p>
            <a:pPr marL="285750" indent="-228600" defTabSz="914400">
              <a:lnSpc>
                <a:spcPct val="90000"/>
              </a:lnSpc>
              <a:spcAft>
                <a:spcPts val="600"/>
              </a:spcAft>
              <a:buFont typeface="Arial" panose="020B0604020202020204" pitchFamily="34" charset="0"/>
              <a:buChar char="•"/>
            </a:pPr>
            <a:r>
              <a:rPr lang="en-US" sz="1500" dirty="0"/>
              <a:t>Impact on local software</a:t>
            </a:r>
          </a:p>
          <a:p>
            <a:pPr marL="285750" indent="-228600" defTabSz="914400">
              <a:lnSpc>
                <a:spcPct val="90000"/>
              </a:lnSpc>
              <a:spcAft>
                <a:spcPts val="600"/>
              </a:spcAft>
              <a:buFont typeface="Arial" panose="020B0604020202020204" pitchFamily="34" charset="0"/>
              <a:buChar char="•"/>
            </a:pPr>
            <a:r>
              <a:rPr lang="en-US" sz="1500" dirty="0"/>
              <a:t>Communication plan</a:t>
            </a:r>
          </a:p>
          <a:p>
            <a:endParaRPr lang="en-ZA" dirty="0"/>
          </a:p>
        </p:txBody>
      </p:sp>
      <p:sp>
        <p:nvSpPr>
          <p:cNvPr id="2" name="Title 1">
            <a:extLst>
              <a:ext uri="{FF2B5EF4-FFF2-40B4-BE49-F238E27FC236}">
                <a16:creationId xmlns:a16="http://schemas.microsoft.com/office/drawing/2014/main" id="{78368C81-B38B-AFB9-8369-016FF6B4DF13}"/>
              </a:ext>
            </a:extLst>
          </p:cNvPr>
          <p:cNvSpPr>
            <a:spLocks noGrp="1"/>
          </p:cNvSpPr>
          <p:nvPr>
            <p:ph type="title"/>
          </p:nvPr>
        </p:nvSpPr>
        <p:spPr>
          <a:xfrm>
            <a:off x="305594" y="429280"/>
            <a:ext cx="8532812" cy="481013"/>
          </a:xfrm>
        </p:spPr>
        <p:txBody>
          <a:bodyPr/>
          <a:lstStyle/>
          <a:p>
            <a:r>
              <a:rPr lang="en-US" sz="2800" dirty="0"/>
              <a:t>What outcome do you want</a:t>
            </a:r>
            <a:endParaRPr lang="en-ZA" sz="2800" dirty="0"/>
          </a:p>
        </p:txBody>
      </p:sp>
    </p:spTree>
    <p:extLst>
      <p:ext uri="{BB962C8B-B14F-4D97-AF65-F5344CB8AC3E}">
        <p14:creationId xmlns:p14="http://schemas.microsoft.com/office/powerpoint/2010/main" val="3563704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8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Many hands raised in the air with colorful question marks&#10;&#10;Description automatically generated">
            <a:extLst>
              <a:ext uri="{FF2B5EF4-FFF2-40B4-BE49-F238E27FC236}">
                <a16:creationId xmlns:a16="http://schemas.microsoft.com/office/drawing/2014/main" id="{F9D5399A-11B9-1660-C053-1170A6790D76}"/>
              </a:ext>
            </a:extLst>
          </p:cNvPr>
          <p:cNvPicPr>
            <a:picLocks noChangeAspect="1"/>
          </p:cNvPicPr>
          <p:nvPr/>
        </p:nvPicPr>
        <p:blipFill rotWithShape="1">
          <a:blip r:embed="rId2"/>
          <a:srcRect b="3362"/>
          <a:stretch/>
        </p:blipFill>
        <p:spPr>
          <a:xfrm>
            <a:off x="20" y="962"/>
            <a:ext cx="9143980" cy="5147300"/>
          </a:xfrm>
          <a:prstGeom prst="rect">
            <a:avLst/>
          </a:prstGeom>
        </p:spPr>
      </p:pic>
      <p:sp>
        <p:nvSpPr>
          <p:cNvPr id="7" name="TextBox 6">
            <a:extLst>
              <a:ext uri="{FF2B5EF4-FFF2-40B4-BE49-F238E27FC236}">
                <a16:creationId xmlns:a16="http://schemas.microsoft.com/office/drawing/2014/main" id="{9D91457B-48B1-43B5-4300-CA262D02D7DC}"/>
              </a:ext>
            </a:extLst>
          </p:cNvPr>
          <p:cNvSpPr txBox="1"/>
          <p:nvPr/>
        </p:nvSpPr>
        <p:spPr>
          <a:xfrm>
            <a:off x="6429375" y="4752975"/>
            <a:ext cx="2867025" cy="200055"/>
          </a:xfrm>
          <a:prstGeom prst="rect">
            <a:avLst/>
          </a:prstGeom>
          <a:noFill/>
        </p:spPr>
        <p:txBody>
          <a:bodyPr wrap="square" rtlCol="0">
            <a:spAutoFit/>
          </a:bodyPr>
          <a:lstStyle/>
          <a:p>
            <a:r>
              <a:rPr lang="en-ZA" sz="700" dirty="0">
                <a:solidFill>
                  <a:srgbClr val="5A2F92"/>
                </a:solidFill>
              </a:rPr>
              <a:t>https://insight.ieeeusa.org/articles/effective-questioning-techniques/</a:t>
            </a:r>
          </a:p>
        </p:txBody>
      </p:sp>
    </p:spTree>
    <p:extLst>
      <p:ext uri="{BB962C8B-B14F-4D97-AF65-F5344CB8AC3E}">
        <p14:creationId xmlns:p14="http://schemas.microsoft.com/office/powerpoint/2010/main" val="1461218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937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2555843-7EE3-34CF-1F23-63D7DC729089}"/>
              </a:ext>
            </a:extLst>
          </p:cNvPr>
          <p:cNvSpPr txBox="1"/>
          <p:nvPr/>
        </p:nvSpPr>
        <p:spPr>
          <a:xfrm>
            <a:off x="7252233" y="4581525"/>
            <a:ext cx="1796517" cy="215444"/>
          </a:xfrm>
          <a:prstGeom prst="rect">
            <a:avLst/>
          </a:prstGeom>
          <a:noFill/>
        </p:spPr>
        <p:txBody>
          <a:bodyPr wrap="square" rtlCol="0">
            <a:spAutoFit/>
          </a:bodyPr>
          <a:lstStyle/>
          <a:p>
            <a:r>
              <a:rPr lang="en-ZA" sz="800" dirty="0">
                <a:solidFill>
                  <a:schemeClr val="accent6"/>
                </a:solidFill>
              </a:rPr>
              <a:t>https://www.freepik.com/free-photo</a:t>
            </a:r>
          </a:p>
        </p:txBody>
      </p:sp>
      <p:sp>
        <p:nvSpPr>
          <p:cNvPr id="13" name="Content Placeholder 12">
            <a:extLst>
              <a:ext uri="{FF2B5EF4-FFF2-40B4-BE49-F238E27FC236}">
                <a16:creationId xmlns:a16="http://schemas.microsoft.com/office/drawing/2014/main" id="{E8E3AD88-83FA-2E2D-DC13-87ADC4AD73B2}"/>
              </a:ext>
            </a:extLst>
          </p:cNvPr>
          <p:cNvSpPr>
            <a:spLocks noGrp="1"/>
          </p:cNvSpPr>
          <p:nvPr>
            <p:ph sz="quarter" idx="16"/>
          </p:nvPr>
        </p:nvSpPr>
        <p:spPr/>
        <p:txBody>
          <a:bodyPr/>
          <a:lstStyle/>
          <a:p>
            <a:pPr marL="285750" indent="-228600" defTabSz="914400">
              <a:lnSpc>
                <a:spcPct val="150000"/>
              </a:lnSpc>
              <a:spcAft>
                <a:spcPts val="600"/>
              </a:spcAft>
              <a:buFont typeface="Arial" panose="020B0604020202020204" pitchFamily="34" charset="0"/>
              <a:buChar char="•"/>
            </a:pPr>
            <a:r>
              <a:rPr lang="en-US" sz="1500" dirty="0"/>
              <a:t>There are now less (or more) academic departments than before.</a:t>
            </a:r>
          </a:p>
          <a:p>
            <a:pPr marL="285750" indent="-228600" defTabSz="914400">
              <a:lnSpc>
                <a:spcPct val="150000"/>
              </a:lnSpc>
              <a:spcAft>
                <a:spcPts val="600"/>
              </a:spcAft>
              <a:buFont typeface="Arial" panose="020B0604020202020204" pitchFamily="34" charset="0"/>
              <a:buChar char="•"/>
            </a:pPr>
            <a:r>
              <a:rPr lang="en-US" sz="1500" dirty="0"/>
              <a:t>There are now fewer (or more) faculties than before.</a:t>
            </a:r>
          </a:p>
          <a:p>
            <a:pPr marL="285750" indent="-228600" defTabSz="914400">
              <a:lnSpc>
                <a:spcPct val="150000"/>
              </a:lnSpc>
              <a:spcAft>
                <a:spcPts val="600"/>
              </a:spcAft>
              <a:buFont typeface="Arial" panose="020B0604020202020204" pitchFamily="34" charset="0"/>
              <a:buChar char="•"/>
            </a:pPr>
            <a:r>
              <a:rPr lang="en-US" sz="1500" dirty="0"/>
              <a:t>The cost </a:t>
            </a:r>
            <a:r>
              <a:rPr lang="en-US" sz="1500" dirty="0" err="1"/>
              <a:t>centre</a:t>
            </a:r>
            <a:r>
              <a:rPr lang="en-US" sz="1500" dirty="0"/>
              <a:t> structure is not meeting reporting requirements.</a:t>
            </a:r>
          </a:p>
          <a:p>
            <a:pPr marL="285750" indent="-228600" defTabSz="914400">
              <a:lnSpc>
                <a:spcPct val="150000"/>
              </a:lnSpc>
              <a:spcAft>
                <a:spcPts val="600"/>
              </a:spcAft>
              <a:buFont typeface="Arial" panose="020B0604020202020204" pitchFamily="34" charset="0"/>
              <a:buChar char="•"/>
            </a:pPr>
            <a:r>
              <a:rPr lang="en-US" sz="1500" dirty="0"/>
              <a:t>The account structure is not meeting reporting requirements.</a:t>
            </a:r>
          </a:p>
          <a:p>
            <a:endParaRPr lang="en-ZA" sz="1500" dirty="0"/>
          </a:p>
        </p:txBody>
      </p:sp>
      <p:pic>
        <p:nvPicPr>
          <p:cNvPr id="15" name="Picture Placeholder 14" descr="A person holding his hand to his ear&#10;&#10;Description automatically generated">
            <a:extLst>
              <a:ext uri="{FF2B5EF4-FFF2-40B4-BE49-F238E27FC236}">
                <a16:creationId xmlns:a16="http://schemas.microsoft.com/office/drawing/2014/main" id="{25486E6D-1A2F-51C2-ADA8-AC19E5E14808}"/>
              </a:ext>
            </a:extLst>
          </p:cNvPr>
          <p:cNvPicPr>
            <a:picLocks noGrp="1" noChangeAspect="1"/>
          </p:cNvPicPr>
          <p:nvPr>
            <p:ph type="pic" sz="quarter" idx="15"/>
          </p:nvPr>
        </p:nvPicPr>
        <p:blipFill>
          <a:blip r:embed="rId3"/>
          <a:srcRect l="24379" r="24379"/>
          <a:stretch/>
        </p:blipFill>
        <p:spPr/>
      </p:pic>
      <p:sp>
        <p:nvSpPr>
          <p:cNvPr id="8" name="Title 7">
            <a:extLst>
              <a:ext uri="{FF2B5EF4-FFF2-40B4-BE49-F238E27FC236}">
                <a16:creationId xmlns:a16="http://schemas.microsoft.com/office/drawing/2014/main" id="{A045B079-6258-CA14-F61A-21B52042A57C}"/>
              </a:ext>
            </a:extLst>
          </p:cNvPr>
          <p:cNvSpPr>
            <a:spLocks noGrp="1"/>
          </p:cNvSpPr>
          <p:nvPr>
            <p:ph type="title"/>
          </p:nvPr>
        </p:nvSpPr>
        <p:spPr/>
        <p:txBody>
          <a:bodyPr/>
          <a:lstStyle/>
          <a:p>
            <a:r>
              <a:rPr lang="en-US" sz="2800" dirty="0"/>
              <a:t>Does any of this sound familiar</a:t>
            </a:r>
            <a:endParaRPr lang="en-ZA" sz="2800" dirty="0"/>
          </a:p>
        </p:txBody>
      </p:sp>
    </p:spTree>
    <p:extLst>
      <p:ext uri="{BB962C8B-B14F-4D97-AF65-F5344CB8AC3E}">
        <p14:creationId xmlns:p14="http://schemas.microsoft.com/office/powerpoint/2010/main" val="829635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89A62F-A82B-9DAD-D838-FC3C50574DBF}"/>
              </a:ext>
            </a:extLst>
          </p:cNvPr>
          <p:cNvGrpSpPr/>
          <p:nvPr/>
        </p:nvGrpSpPr>
        <p:grpSpPr>
          <a:xfrm>
            <a:off x="0" y="2381"/>
            <a:ext cx="9144000" cy="5143500"/>
            <a:chOff x="0" y="2381"/>
            <a:chExt cx="9144000" cy="5143500"/>
          </a:xfrm>
        </p:grpSpPr>
        <p:pic>
          <p:nvPicPr>
            <p:cNvPr id="4" name="Picture 3" descr="A close-up of a stack of rocks&#10;&#10;Description automatically generated">
              <a:extLst>
                <a:ext uri="{FF2B5EF4-FFF2-40B4-BE49-F238E27FC236}">
                  <a16:creationId xmlns:a16="http://schemas.microsoft.com/office/drawing/2014/main" id="{31D45E41-8F6D-BF4A-0AD1-422DA3728791}"/>
                </a:ext>
              </a:extLst>
            </p:cNvPr>
            <p:cNvPicPr>
              <a:picLocks noChangeAspect="1"/>
            </p:cNvPicPr>
            <p:nvPr/>
          </p:nvPicPr>
          <p:blipFill>
            <a:blip r:embed="rId3"/>
            <a:stretch>
              <a:fillRect/>
            </a:stretch>
          </p:blipFill>
          <p:spPr>
            <a:xfrm>
              <a:off x="0" y="2381"/>
              <a:ext cx="9144000" cy="5143500"/>
            </a:xfrm>
            <a:prstGeom prst="rect">
              <a:avLst/>
            </a:prstGeom>
          </p:spPr>
        </p:pic>
        <p:sp>
          <p:nvSpPr>
            <p:cNvPr id="5" name="TextBox 4">
              <a:extLst>
                <a:ext uri="{FF2B5EF4-FFF2-40B4-BE49-F238E27FC236}">
                  <a16:creationId xmlns:a16="http://schemas.microsoft.com/office/drawing/2014/main" id="{6A71D176-0F4D-5D87-6971-892D440E0F32}"/>
                </a:ext>
              </a:extLst>
            </p:cNvPr>
            <p:cNvSpPr txBox="1"/>
            <p:nvPr/>
          </p:nvSpPr>
          <p:spPr>
            <a:xfrm>
              <a:off x="6283105" y="4807390"/>
              <a:ext cx="2860895" cy="184666"/>
            </a:xfrm>
            <a:prstGeom prst="rect">
              <a:avLst/>
            </a:prstGeom>
            <a:noFill/>
          </p:spPr>
          <p:txBody>
            <a:bodyPr wrap="square" rtlCol="0">
              <a:spAutoFit/>
            </a:bodyPr>
            <a:lstStyle/>
            <a:p>
              <a:r>
                <a:rPr lang="en-ZA" sz="600" dirty="0">
                  <a:solidFill>
                    <a:schemeClr val="accent2"/>
                  </a:solidFill>
                </a:rPr>
                <a:t>https://consciouslivingtv.com/home-garden/staying-healthy-zen-every-day.html</a:t>
              </a:r>
            </a:p>
          </p:txBody>
        </p:sp>
      </p:grpSp>
    </p:spTree>
    <p:extLst>
      <p:ext uri="{BB962C8B-B14F-4D97-AF65-F5344CB8AC3E}">
        <p14:creationId xmlns:p14="http://schemas.microsoft.com/office/powerpoint/2010/main" val="2623935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2E02BF7E-3828-EC71-0943-D2A772060A8D}"/>
              </a:ext>
            </a:extLst>
          </p:cNvPr>
          <p:cNvGraphicFramePr>
            <a:graphicFrameLocks/>
          </p:cNvGraphicFramePr>
          <p:nvPr>
            <p:extLst>
              <p:ext uri="{D42A27DB-BD31-4B8C-83A1-F6EECF244321}">
                <p14:modId xmlns:p14="http://schemas.microsoft.com/office/powerpoint/2010/main" val="1977607132"/>
              </p:ext>
            </p:extLst>
          </p:nvPr>
        </p:nvGraphicFramePr>
        <p:xfrm>
          <a:off x="1808420" y="1018858"/>
          <a:ext cx="5527159" cy="3507422"/>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id="{ED5DF04E-81F0-6B02-54B8-8BC2C365ABBB}"/>
              </a:ext>
            </a:extLst>
          </p:cNvPr>
          <p:cNvSpPr>
            <a:spLocks noGrp="1"/>
          </p:cNvSpPr>
          <p:nvPr>
            <p:ph type="title"/>
          </p:nvPr>
        </p:nvSpPr>
        <p:spPr>
          <a:xfrm>
            <a:off x="305593" y="292100"/>
            <a:ext cx="8532812" cy="481013"/>
          </a:xfrm>
        </p:spPr>
        <p:txBody>
          <a:bodyPr/>
          <a:lstStyle/>
          <a:p>
            <a:r>
              <a:rPr lang="en-GB" sz="2800" dirty="0">
                <a:latin typeface="Calibri" panose="020F0502020204030204" pitchFamily="34" charset="0"/>
                <a:cs typeface="Calibri" panose="020F0502020204030204" pitchFamily="34" charset="0"/>
              </a:rPr>
              <a:t>Colleges using ITS Integrator</a:t>
            </a:r>
            <a:endParaRPr lang="en-GB" sz="2800" dirty="0"/>
          </a:p>
        </p:txBody>
      </p:sp>
    </p:spTree>
    <p:extLst>
      <p:ext uri="{BB962C8B-B14F-4D97-AF65-F5344CB8AC3E}">
        <p14:creationId xmlns:p14="http://schemas.microsoft.com/office/powerpoint/2010/main" val="2983396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5DF04E-81F0-6B02-54B8-8BC2C365ABBB}"/>
              </a:ext>
            </a:extLst>
          </p:cNvPr>
          <p:cNvSpPr>
            <a:spLocks noGrp="1"/>
          </p:cNvSpPr>
          <p:nvPr>
            <p:ph type="title"/>
          </p:nvPr>
        </p:nvSpPr>
        <p:spPr>
          <a:xfrm>
            <a:off x="305593" y="292100"/>
            <a:ext cx="8532812" cy="481013"/>
          </a:xfrm>
        </p:spPr>
        <p:txBody>
          <a:bodyPr/>
          <a:lstStyle/>
          <a:p>
            <a:r>
              <a:rPr lang="en-GB" sz="3000" dirty="0">
                <a:latin typeface="Calibri" panose="020F0502020204030204" pitchFamily="34" charset="0"/>
                <a:cs typeface="Calibri" panose="020F0502020204030204" pitchFamily="34" charset="0"/>
              </a:rPr>
              <a:t>Universities using ITS Integrator</a:t>
            </a:r>
            <a:endParaRPr lang="en-GB" sz="3000" dirty="0"/>
          </a:p>
        </p:txBody>
      </p:sp>
      <p:graphicFrame>
        <p:nvGraphicFramePr>
          <p:cNvPr id="2" name="Chart 1">
            <a:extLst>
              <a:ext uri="{FF2B5EF4-FFF2-40B4-BE49-F238E27FC236}">
                <a16:creationId xmlns:a16="http://schemas.microsoft.com/office/drawing/2014/main" id="{D3CE77EC-5F48-0B60-5360-8855315E8A7E}"/>
              </a:ext>
            </a:extLst>
          </p:cNvPr>
          <p:cNvGraphicFramePr>
            <a:graphicFrameLocks/>
          </p:cNvGraphicFramePr>
          <p:nvPr>
            <p:extLst>
              <p:ext uri="{D42A27DB-BD31-4B8C-83A1-F6EECF244321}">
                <p14:modId xmlns:p14="http://schemas.microsoft.com/office/powerpoint/2010/main" val="560829324"/>
              </p:ext>
            </p:extLst>
          </p:nvPr>
        </p:nvGraphicFramePr>
        <p:xfrm>
          <a:off x="1742360" y="1018857"/>
          <a:ext cx="5659279" cy="34412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42008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C7009FB-A771-D043-2380-60CC58192EED}"/>
              </a:ext>
            </a:extLst>
          </p:cNvPr>
          <p:cNvGrpSpPr/>
          <p:nvPr/>
        </p:nvGrpSpPr>
        <p:grpSpPr>
          <a:xfrm>
            <a:off x="20" y="962"/>
            <a:ext cx="9143980" cy="5147300"/>
            <a:chOff x="20" y="962"/>
            <a:chExt cx="9143980" cy="5147300"/>
          </a:xfrm>
        </p:grpSpPr>
        <p:pic>
          <p:nvPicPr>
            <p:cNvPr id="3" name="Picture 2">
              <a:extLst>
                <a:ext uri="{FF2B5EF4-FFF2-40B4-BE49-F238E27FC236}">
                  <a16:creationId xmlns:a16="http://schemas.microsoft.com/office/drawing/2014/main" id="{B43218AC-D88F-6380-6B8B-FC48983E95D1}"/>
                </a:ext>
              </a:extLst>
            </p:cNvPr>
            <p:cNvPicPr>
              <a:picLocks noChangeAspect="1"/>
            </p:cNvPicPr>
            <p:nvPr/>
          </p:nvPicPr>
          <p:blipFill rotWithShape="1">
            <a:blip r:embed="rId3"/>
            <a:srcRect t="15668"/>
            <a:stretch/>
          </p:blipFill>
          <p:spPr>
            <a:xfrm>
              <a:off x="20" y="962"/>
              <a:ext cx="9143980" cy="5147300"/>
            </a:xfrm>
            <a:prstGeom prst="rect">
              <a:avLst/>
            </a:prstGeom>
          </p:spPr>
        </p:pic>
        <p:sp>
          <p:nvSpPr>
            <p:cNvPr id="4" name="TextBox 3">
              <a:extLst>
                <a:ext uri="{FF2B5EF4-FFF2-40B4-BE49-F238E27FC236}">
                  <a16:creationId xmlns:a16="http://schemas.microsoft.com/office/drawing/2014/main" id="{B0B88827-3C19-6ABD-859B-E1D155319B43}"/>
                </a:ext>
              </a:extLst>
            </p:cNvPr>
            <p:cNvSpPr txBox="1"/>
            <p:nvPr/>
          </p:nvSpPr>
          <p:spPr>
            <a:xfrm>
              <a:off x="6291015" y="4816444"/>
              <a:ext cx="2851842" cy="184666"/>
            </a:xfrm>
            <a:prstGeom prst="rect">
              <a:avLst/>
            </a:prstGeom>
            <a:noFill/>
          </p:spPr>
          <p:txBody>
            <a:bodyPr wrap="square" rtlCol="0">
              <a:spAutoFit/>
            </a:bodyPr>
            <a:lstStyle/>
            <a:p>
              <a:r>
                <a:rPr lang="en-ZA" sz="600" dirty="0"/>
                <a:t>https://www.linkedin.com/in/teja-balijepalli-88759126/?originalSubdomain=in</a:t>
              </a:r>
            </a:p>
          </p:txBody>
        </p:sp>
      </p:grpSp>
    </p:spTree>
    <p:extLst>
      <p:ext uri="{BB962C8B-B14F-4D97-AF65-F5344CB8AC3E}">
        <p14:creationId xmlns:p14="http://schemas.microsoft.com/office/powerpoint/2010/main" val="3806018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82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oup of people sitting at a desk&#10;&#10;Description automatically generated">
            <a:extLst>
              <a:ext uri="{FF2B5EF4-FFF2-40B4-BE49-F238E27FC236}">
                <a16:creationId xmlns:a16="http://schemas.microsoft.com/office/drawing/2014/main" id="{B57BBA1D-554C-AC6C-6BCD-2271588A35FB}"/>
              </a:ext>
            </a:extLst>
          </p:cNvPr>
          <p:cNvPicPr>
            <a:picLocks noChangeAspect="1"/>
          </p:cNvPicPr>
          <p:nvPr/>
        </p:nvPicPr>
        <p:blipFill rotWithShape="1">
          <a:blip r:embed="rId3"/>
          <a:srcRect r="6673" b="-2"/>
          <a:stretch/>
        </p:blipFill>
        <p:spPr>
          <a:xfrm>
            <a:off x="1891767" y="10"/>
            <a:ext cx="7252231" cy="5148252"/>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5148262"/>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0D31B00E-9295-3A46-31A7-1C8973060C0F}"/>
              </a:ext>
            </a:extLst>
          </p:cNvPr>
          <p:cNvSpPr>
            <a:spLocks noGrp="1"/>
          </p:cNvSpPr>
          <p:nvPr>
            <p:ph type="title"/>
          </p:nvPr>
        </p:nvSpPr>
        <p:spPr>
          <a:xfrm>
            <a:off x="219075" y="200544"/>
            <a:ext cx="3038475" cy="1426253"/>
          </a:xfrm>
        </p:spPr>
        <p:txBody>
          <a:bodyPr vert="horz" lIns="91440" tIns="45720" rIns="91440" bIns="45720" rtlCol="0" anchor="ctr">
            <a:normAutofit/>
          </a:bodyPr>
          <a:lstStyle/>
          <a:p>
            <a:pPr defTabSz="914400">
              <a:lnSpc>
                <a:spcPct val="90000"/>
              </a:lnSpc>
              <a:spcAft>
                <a:spcPts val="600"/>
              </a:spcAft>
            </a:pPr>
            <a:r>
              <a:rPr lang="en-US" sz="2800" dirty="0">
                <a:solidFill>
                  <a:srgbClr val="00B0F0"/>
                </a:solidFill>
              </a:rPr>
              <a:t>What is usually done?</a:t>
            </a:r>
          </a:p>
        </p:txBody>
      </p:sp>
      <p:sp>
        <p:nvSpPr>
          <p:cNvPr id="6" name="TextBox 5">
            <a:extLst>
              <a:ext uri="{FF2B5EF4-FFF2-40B4-BE49-F238E27FC236}">
                <a16:creationId xmlns:a16="http://schemas.microsoft.com/office/drawing/2014/main" id="{66D2220B-EAF6-3375-0A50-4D08351FB676}"/>
              </a:ext>
            </a:extLst>
          </p:cNvPr>
          <p:cNvSpPr txBox="1"/>
          <p:nvPr/>
        </p:nvSpPr>
        <p:spPr>
          <a:xfrm>
            <a:off x="219073" y="1821844"/>
            <a:ext cx="3267077" cy="2809670"/>
          </a:xfrm>
          <a:prstGeom prst="rect">
            <a:avLst/>
          </a:prstGeom>
        </p:spPr>
        <p:txBody>
          <a:bodyPr vert="horz" lIns="91440" tIns="45720" rIns="91440" bIns="45720" rtlCol="0">
            <a:normAutofit/>
          </a:bodyPr>
          <a:lstStyle>
            <a:defPPr>
              <a:defRPr lang="en-US"/>
            </a:defPPr>
            <a:lvl1pPr marL="285750" indent="-228600" defTabSz="914400">
              <a:lnSpc>
                <a:spcPct val="150000"/>
              </a:lnSpc>
              <a:spcAft>
                <a:spcPts val="600"/>
              </a:spcAft>
              <a:buFont typeface="Arial" panose="020B0604020202020204" pitchFamily="34" charset="0"/>
              <a:buChar char="•"/>
              <a:defRPr sz="1500"/>
            </a:lvl1pPr>
          </a:lstStyle>
          <a:p>
            <a:r>
              <a:rPr lang="en-US" dirty="0"/>
              <a:t>You can do different things:</a:t>
            </a:r>
          </a:p>
          <a:p>
            <a:pPr marL="742950" lvl="1" indent="-285750">
              <a:lnSpc>
                <a:spcPct val="150000"/>
              </a:lnSpc>
              <a:buFont typeface="Courier New" panose="02070309020205020404" pitchFamily="49" charset="0"/>
              <a:buChar char="o"/>
            </a:pPr>
            <a:r>
              <a:rPr lang="en-US" sz="1500" dirty="0"/>
              <a:t>Convert the existing codes.</a:t>
            </a:r>
          </a:p>
          <a:p>
            <a:pPr marL="742950" lvl="1" indent="-285750">
              <a:lnSpc>
                <a:spcPct val="150000"/>
              </a:lnSpc>
              <a:buFont typeface="Courier New" panose="02070309020205020404" pitchFamily="49" charset="0"/>
              <a:buChar char="o"/>
            </a:pPr>
            <a:r>
              <a:rPr lang="en-US" sz="1500" dirty="0"/>
              <a:t>Add to the existing codes.</a:t>
            </a:r>
          </a:p>
          <a:p>
            <a:pPr marL="742950" lvl="1" indent="-285750">
              <a:lnSpc>
                <a:spcPct val="150000"/>
              </a:lnSpc>
              <a:buFont typeface="Courier New" panose="02070309020205020404" pitchFamily="49" charset="0"/>
              <a:buChar char="o"/>
            </a:pPr>
            <a:r>
              <a:rPr lang="en-US" sz="1500" dirty="0"/>
              <a:t>Start with a new structure.</a:t>
            </a:r>
          </a:p>
        </p:txBody>
      </p:sp>
      <p:sp>
        <p:nvSpPr>
          <p:cNvPr id="9" name="TextBox 8">
            <a:extLst>
              <a:ext uri="{FF2B5EF4-FFF2-40B4-BE49-F238E27FC236}">
                <a16:creationId xmlns:a16="http://schemas.microsoft.com/office/drawing/2014/main" id="{850FC51B-3EAC-8501-2D30-CC1617F45E4C}"/>
              </a:ext>
            </a:extLst>
          </p:cNvPr>
          <p:cNvSpPr txBox="1"/>
          <p:nvPr/>
        </p:nvSpPr>
        <p:spPr>
          <a:xfrm>
            <a:off x="5733246" y="4874166"/>
            <a:ext cx="5300233" cy="184666"/>
          </a:xfrm>
          <a:prstGeom prst="rect">
            <a:avLst/>
          </a:prstGeom>
          <a:noFill/>
        </p:spPr>
        <p:txBody>
          <a:bodyPr wrap="square" rtlCol="0">
            <a:spAutoFit/>
          </a:bodyPr>
          <a:lstStyle/>
          <a:p>
            <a:r>
              <a:rPr lang="en-ZA" sz="600" dirty="0">
                <a:solidFill>
                  <a:srgbClr val="A6CE3C"/>
                </a:solidFill>
              </a:rPr>
              <a:t>https://blog.hubspot.com/customers/inbound-reporting-podcast-exploring-the-hubspot-report-builder</a:t>
            </a:r>
          </a:p>
        </p:txBody>
      </p:sp>
    </p:spTree>
    <p:extLst>
      <p:ext uri="{BB962C8B-B14F-4D97-AF65-F5344CB8AC3E}">
        <p14:creationId xmlns:p14="http://schemas.microsoft.com/office/powerpoint/2010/main" val="1376089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2B004B55-22AB-ADC8-9A37-3AAAF8127879}"/>
              </a:ext>
            </a:extLst>
          </p:cNvPr>
          <p:cNvSpPr>
            <a:spLocks noGrp="1"/>
          </p:cNvSpPr>
          <p:nvPr>
            <p:ph type="title"/>
          </p:nvPr>
        </p:nvSpPr>
        <p:spPr>
          <a:xfrm>
            <a:off x="303213" y="307976"/>
            <a:ext cx="6665912" cy="635000"/>
          </a:xfrm>
        </p:spPr>
        <p:txBody>
          <a:bodyPr/>
          <a:lstStyle/>
          <a:p>
            <a:r>
              <a:rPr lang="en-ZA" sz="2800" dirty="0"/>
              <a:t>Convert Existing Codes</a:t>
            </a:r>
          </a:p>
        </p:txBody>
      </p:sp>
      <p:graphicFrame>
        <p:nvGraphicFramePr>
          <p:cNvPr id="5" name="Content Placeholder 3">
            <a:extLst>
              <a:ext uri="{FF2B5EF4-FFF2-40B4-BE49-F238E27FC236}">
                <a16:creationId xmlns:a16="http://schemas.microsoft.com/office/drawing/2014/main" id="{A9CED28C-970E-9921-EAEF-3395DAC84F4E}"/>
              </a:ext>
            </a:extLst>
          </p:cNvPr>
          <p:cNvGraphicFramePr>
            <a:graphicFrameLocks noGrp="1"/>
          </p:cNvGraphicFramePr>
          <p:nvPr>
            <p:ph sz="quarter" idx="10"/>
            <p:extLst>
              <p:ext uri="{D42A27DB-BD31-4B8C-83A1-F6EECF244321}">
                <p14:modId xmlns:p14="http://schemas.microsoft.com/office/powerpoint/2010/main" val="3165658952"/>
              </p:ext>
            </p:extLst>
          </p:nvPr>
        </p:nvGraphicFramePr>
        <p:xfrm>
          <a:off x="303213" y="1123950"/>
          <a:ext cx="3756671" cy="2850520"/>
        </p:xfrm>
        <a:graphic>
          <a:graphicData uri="http://schemas.openxmlformats.org/drawingml/2006/table">
            <a:tbl>
              <a:tblPr>
                <a:tableStyleId>{C4B1156A-380E-4F78-BDF5-A606A8083BF9}</a:tableStyleId>
              </a:tblPr>
              <a:tblGrid>
                <a:gridCol w="400909">
                  <a:extLst>
                    <a:ext uri="{9D8B030D-6E8A-4147-A177-3AD203B41FA5}">
                      <a16:colId xmlns:a16="http://schemas.microsoft.com/office/drawing/2014/main" val="138090364"/>
                    </a:ext>
                  </a:extLst>
                </a:gridCol>
                <a:gridCol w="3355762">
                  <a:extLst>
                    <a:ext uri="{9D8B030D-6E8A-4147-A177-3AD203B41FA5}">
                      <a16:colId xmlns:a16="http://schemas.microsoft.com/office/drawing/2014/main" val="3893585472"/>
                    </a:ext>
                  </a:extLst>
                </a:gridCol>
              </a:tblGrid>
              <a:tr h="285052">
                <a:tc>
                  <a:txBody>
                    <a:bodyPr/>
                    <a:lstStyle/>
                    <a:p>
                      <a:pPr algn="r" fontAlgn="b"/>
                      <a:r>
                        <a:rPr lang="en-ZA" sz="1200" u="none" strike="noStrike">
                          <a:effectLst/>
                        </a:rPr>
                        <a:t>5000</a:t>
                      </a:r>
                      <a:endParaRPr lang="en-ZA"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200" u="none" strike="noStrike">
                          <a:effectLst/>
                        </a:rPr>
                        <a:t>CAMPUS 1: ACADEMIC</a:t>
                      </a:r>
                      <a:endParaRPr lang="en-ZA" sz="12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87372364"/>
                  </a:ext>
                </a:extLst>
              </a:tr>
              <a:tr h="285052">
                <a:tc>
                  <a:txBody>
                    <a:bodyPr/>
                    <a:lstStyle/>
                    <a:p>
                      <a:pPr algn="r" fontAlgn="b"/>
                      <a:r>
                        <a:rPr lang="en-ZA" sz="1200" u="none" strike="noStrike">
                          <a:effectLst/>
                        </a:rPr>
                        <a:t>5001</a:t>
                      </a:r>
                      <a:endParaRPr lang="en-ZA"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200" u="none" strike="noStrike" dirty="0">
                          <a:effectLst/>
                        </a:rPr>
                        <a:t>CAMPUS 1: OCCUPATIONAL SKILLS FACULTY</a:t>
                      </a:r>
                      <a:endParaRPr lang="en-US"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0310221"/>
                  </a:ext>
                </a:extLst>
              </a:tr>
              <a:tr h="285052">
                <a:tc>
                  <a:txBody>
                    <a:bodyPr/>
                    <a:lstStyle/>
                    <a:p>
                      <a:pPr algn="r" fontAlgn="b"/>
                      <a:r>
                        <a:rPr lang="en-ZA" sz="1200" u="none" strike="noStrike">
                          <a:effectLst/>
                        </a:rPr>
                        <a:t>5010</a:t>
                      </a:r>
                      <a:endParaRPr lang="en-ZA"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200" u="none" strike="noStrike" dirty="0">
                          <a:effectLst/>
                        </a:rPr>
                        <a:t>CAMPUS 1: SKILLS</a:t>
                      </a:r>
                      <a:endParaRPr lang="en-ZA"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74923685"/>
                  </a:ext>
                </a:extLst>
              </a:tr>
              <a:tr h="285052">
                <a:tc>
                  <a:txBody>
                    <a:bodyPr/>
                    <a:lstStyle/>
                    <a:p>
                      <a:pPr algn="r" fontAlgn="b"/>
                      <a:r>
                        <a:rPr lang="en-ZA" sz="1200" u="none" strike="noStrike">
                          <a:effectLst/>
                        </a:rPr>
                        <a:t>5020</a:t>
                      </a:r>
                      <a:endParaRPr lang="en-ZA"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200" u="none" strike="noStrike">
                          <a:effectLst/>
                        </a:rPr>
                        <a:t>CAMPUS 1: PARTNERSHIPS</a:t>
                      </a:r>
                      <a:endParaRPr lang="en-ZA" sz="12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14919577"/>
                  </a:ext>
                </a:extLst>
              </a:tr>
              <a:tr h="285052">
                <a:tc>
                  <a:txBody>
                    <a:bodyPr/>
                    <a:lstStyle/>
                    <a:p>
                      <a:pPr algn="r" fontAlgn="b"/>
                      <a:r>
                        <a:rPr lang="en-ZA" sz="1200" u="none" strike="noStrike">
                          <a:effectLst/>
                        </a:rPr>
                        <a:t>5030</a:t>
                      </a:r>
                      <a:endParaRPr lang="en-ZA"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200" u="none" strike="noStrike" dirty="0">
                          <a:effectLst/>
                        </a:rPr>
                        <a:t>CAMPUS 1: PROJECTS</a:t>
                      </a:r>
                      <a:endParaRPr lang="en-ZA"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52616503"/>
                  </a:ext>
                </a:extLst>
              </a:tr>
              <a:tr h="285052">
                <a:tc>
                  <a:txBody>
                    <a:bodyPr/>
                    <a:lstStyle/>
                    <a:p>
                      <a:pPr algn="r" fontAlgn="b"/>
                      <a:r>
                        <a:rPr lang="en-ZA" sz="1200" u="none" strike="noStrike">
                          <a:effectLst/>
                        </a:rPr>
                        <a:t>5040</a:t>
                      </a:r>
                      <a:endParaRPr lang="en-ZA"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200" u="none" strike="noStrike" dirty="0">
                          <a:effectLst/>
                        </a:rPr>
                        <a:t>CAMPUS 1: NON-FORMAL</a:t>
                      </a:r>
                      <a:endParaRPr lang="en-ZA"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35988347"/>
                  </a:ext>
                </a:extLst>
              </a:tr>
              <a:tr h="285052">
                <a:tc>
                  <a:txBody>
                    <a:bodyPr/>
                    <a:lstStyle/>
                    <a:p>
                      <a:pPr algn="r" fontAlgn="b"/>
                      <a:r>
                        <a:rPr lang="en-ZA" sz="1200" u="none" strike="noStrike">
                          <a:effectLst/>
                        </a:rPr>
                        <a:t>5050</a:t>
                      </a:r>
                      <a:endParaRPr lang="en-ZA"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200" u="none" strike="noStrike">
                          <a:effectLst/>
                        </a:rPr>
                        <a:t>CAMPUS 1: LEARNERSHIPS</a:t>
                      </a:r>
                      <a:endParaRPr lang="en-ZA" sz="12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3826984"/>
                  </a:ext>
                </a:extLst>
              </a:tr>
              <a:tr h="285052">
                <a:tc>
                  <a:txBody>
                    <a:bodyPr/>
                    <a:lstStyle/>
                    <a:p>
                      <a:pPr algn="r" fontAlgn="b"/>
                      <a:r>
                        <a:rPr lang="en-ZA" sz="1200" u="none" strike="noStrike">
                          <a:effectLst/>
                        </a:rPr>
                        <a:t>5100</a:t>
                      </a:r>
                      <a:endParaRPr lang="en-ZA"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200" u="none" strike="noStrike">
                          <a:effectLst/>
                        </a:rPr>
                        <a:t>CAMPUS 1:ENGINEERING FACULTY</a:t>
                      </a:r>
                      <a:endParaRPr lang="en-ZA" sz="12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2124335"/>
                  </a:ext>
                </a:extLst>
              </a:tr>
              <a:tr h="285052">
                <a:tc>
                  <a:txBody>
                    <a:bodyPr/>
                    <a:lstStyle/>
                    <a:p>
                      <a:pPr algn="r" fontAlgn="b"/>
                      <a:r>
                        <a:rPr lang="en-ZA" sz="1200" u="none" strike="noStrike">
                          <a:effectLst/>
                        </a:rPr>
                        <a:t>5101</a:t>
                      </a:r>
                      <a:endParaRPr lang="en-ZA"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200" u="none" strike="noStrike">
                          <a:effectLst/>
                        </a:rPr>
                        <a:t>CAMPUS 1: ENG REPORT 191 SUBJECT</a:t>
                      </a:r>
                      <a:endParaRPr lang="en-ZA" sz="12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06941250"/>
                  </a:ext>
                </a:extLst>
              </a:tr>
              <a:tr h="285052">
                <a:tc>
                  <a:txBody>
                    <a:bodyPr/>
                    <a:lstStyle/>
                    <a:p>
                      <a:pPr algn="r" fontAlgn="b"/>
                      <a:r>
                        <a:rPr lang="en-ZA" sz="1200" u="none" strike="noStrike">
                          <a:effectLst/>
                        </a:rPr>
                        <a:t>5110</a:t>
                      </a:r>
                      <a:endParaRPr lang="en-ZA"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200" u="none" strike="noStrike" dirty="0">
                          <a:effectLst/>
                        </a:rPr>
                        <a:t>CAMPUS 1: ENG FAC. INDIRECT COST</a:t>
                      </a:r>
                      <a:endParaRPr lang="en-US"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29212483"/>
                  </a:ext>
                </a:extLst>
              </a:tr>
            </a:tbl>
          </a:graphicData>
        </a:graphic>
      </p:graphicFrame>
      <p:graphicFrame>
        <p:nvGraphicFramePr>
          <p:cNvPr id="6" name="Table 5">
            <a:extLst>
              <a:ext uri="{FF2B5EF4-FFF2-40B4-BE49-F238E27FC236}">
                <a16:creationId xmlns:a16="http://schemas.microsoft.com/office/drawing/2014/main" id="{189A479C-F91A-17E8-7872-8E2A47CA205C}"/>
              </a:ext>
            </a:extLst>
          </p:cNvPr>
          <p:cNvGraphicFramePr>
            <a:graphicFrameLocks noGrp="1"/>
          </p:cNvGraphicFramePr>
          <p:nvPr>
            <p:extLst>
              <p:ext uri="{D42A27DB-BD31-4B8C-83A1-F6EECF244321}">
                <p14:modId xmlns:p14="http://schemas.microsoft.com/office/powerpoint/2010/main" val="3692666555"/>
              </p:ext>
            </p:extLst>
          </p:nvPr>
        </p:nvGraphicFramePr>
        <p:xfrm>
          <a:off x="4762639" y="1123950"/>
          <a:ext cx="3828911" cy="2870019"/>
        </p:xfrm>
        <a:graphic>
          <a:graphicData uri="http://schemas.openxmlformats.org/drawingml/2006/table">
            <a:tbl>
              <a:tblPr>
                <a:tableStyleId>{0505E3EF-67EA-436B-97B2-0124C06EBD24}</a:tableStyleId>
              </a:tblPr>
              <a:tblGrid>
                <a:gridCol w="408619">
                  <a:extLst>
                    <a:ext uri="{9D8B030D-6E8A-4147-A177-3AD203B41FA5}">
                      <a16:colId xmlns:a16="http://schemas.microsoft.com/office/drawing/2014/main" val="184940255"/>
                    </a:ext>
                  </a:extLst>
                </a:gridCol>
                <a:gridCol w="3420292">
                  <a:extLst>
                    <a:ext uri="{9D8B030D-6E8A-4147-A177-3AD203B41FA5}">
                      <a16:colId xmlns:a16="http://schemas.microsoft.com/office/drawing/2014/main" val="3678424513"/>
                    </a:ext>
                  </a:extLst>
                </a:gridCol>
              </a:tblGrid>
              <a:tr h="318891">
                <a:tc>
                  <a:txBody>
                    <a:bodyPr/>
                    <a:lstStyle/>
                    <a:p>
                      <a:pPr algn="r" fontAlgn="b"/>
                      <a:r>
                        <a:rPr lang="en-ZA" sz="1200" u="none" strike="noStrike">
                          <a:effectLst/>
                        </a:rPr>
                        <a:t>5000</a:t>
                      </a:r>
                      <a:endParaRPr lang="en-ZA"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200" u="none" strike="noStrike" dirty="0">
                          <a:effectLst/>
                        </a:rPr>
                        <a:t>CAMPUS 1: ACADEMIC</a:t>
                      </a:r>
                      <a:endParaRPr lang="en-ZA"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0771343"/>
                  </a:ext>
                </a:extLst>
              </a:tr>
              <a:tr h="318891">
                <a:tc>
                  <a:txBody>
                    <a:bodyPr/>
                    <a:lstStyle/>
                    <a:p>
                      <a:pPr algn="r" fontAlgn="b"/>
                      <a:r>
                        <a:rPr lang="en-ZA" sz="1200" u="none" strike="noStrike">
                          <a:effectLst/>
                        </a:rPr>
                        <a:t>5001</a:t>
                      </a:r>
                      <a:endParaRPr lang="en-ZA"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200" u="none" strike="noStrike" dirty="0">
                          <a:effectLst/>
                        </a:rPr>
                        <a:t>CAMPUS 1: OCCUPATIONAL SKILLS FACULTY</a:t>
                      </a:r>
                      <a:endParaRPr lang="en-US"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14668575"/>
                  </a:ext>
                </a:extLst>
              </a:tr>
              <a:tr h="318891">
                <a:tc>
                  <a:txBody>
                    <a:bodyPr/>
                    <a:lstStyle/>
                    <a:p>
                      <a:pPr algn="r" fontAlgn="b"/>
                      <a:r>
                        <a:rPr lang="en-ZA" sz="1200" u="none" strike="noStrike">
                          <a:effectLst/>
                        </a:rPr>
                        <a:t>5010</a:t>
                      </a:r>
                      <a:endParaRPr lang="en-ZA"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200" u="none" strike="noStrike" dirty="0">
                          <a:effectLst/>
                        </a:rPr>
                        <a:t>CAMPUS 1: SKILLS</a:t>
                      </a:r>
                      <a:endParaRPr lang="en-ZA"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57988412"/>
                  </a:ext>
                </a:extLst>
              </a:tr>
              <a:tr h="318891">
                <a:tc>
                  <a:txBody>
                    <a:bodyPr/>
                    <a:lstStyle/>
                    <a:p>
                      <a:pPr algn="r" fontAlgn="b"/>
                      <a:r>
                        <a:rPr lang="en-ZA" sz="1200" u="none" strike="noStrike">
                          <a:effectLst/>
                        </a:rPr>
                        <a:t>5020</a:t>
                      </a:r>
                      <a:endParaRPr lang="en-ZA"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200" u="none" strike="noStrike">
                          <a:effectLst/>
                        </a:rPr>
                        <a:t>CAMPUS 1: PARTNERSHIPS</a:t>
                      </a:r>
                      <a:endParaRPr lang="en-ZA" sz="12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28278125"/>
                  </a:ext>
                </a:extLst>
              </a:tr>
              <a:tr h="318891">
                <a:tc>
                  <a:txBody>
                    <a:bodyPr/>
                    <a:lstStyle/>
                    <a:p>
                      <a:pPr algn="r" fontAlgn="b"/>
                      <a:r>
                        <a:rPr lang="en-ZA" sz="1200" u="none" strike="noStrike">
                          <a:effectLst/>
                        </a:rPr>
                        <a:t>5030</a:t>
                      </a:r>
                      <a:endParaRPr lang="en-ZA"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200" u="none" strike="noStrike">
                          <a:effectLst/>
                        </a:rPr>
                        <a:t>CAMPUS 1: PROJECTS</a:t>
                      </a:r>
                      <a:endParaRPr lang="en-ZA" sz="12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40830222"/>
                  </a:ext>
                </a:extLst>
              </a:tr>
              <a:tr h="318891">
                <a:tc>
                  <a:txBody>
                    <a:bodyPr/>
                    <a:lstStyle/>
                    <a:p>
                      <a:pPr algn="r" fontAlgn="b"/>
                      <a:r>
                        <a:rPr lang="en-ZA" sz="1200" u="none" strike="noStrike">
                          <a:effectLst/>
                        </a:rPr>
                        <a:t>5040</a:t>
                      </a:r>
                      <a:endParaRPr lang="en-ZA"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200" u="none" strike="noStrike" dirty="0">
                          <a:effectLst/>
                        </a:rPr>
                        <a:t>CAMPUS 1: NON-FORMAL</a:t>
                      </a:r>
                      <a:endParaRPr lang="en-ZA"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16020772"/>
                  </a:ext>
                </a:extLst>
              </a:tr>
              <a:tr h="318891">
                <a:tc>
                  <a:txBody>
                    <a:bodyPr/>
                    <a:lstStyle/>
                    <a:p>
                      <a:pPr algn="r" fontAlgn="b"/>
                      <a:r>
                        <a:rPr lang="en-ZA" sz="1200" u="none" strike="noStrike">
                          <a:effectLst/>
                        </a:rPr>
                        <a:t>5050</a:t>
                      </a:r>
                      <a:endParaRPr lang="en-ZA"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200" u="none" strike="noStrike">
                          <a:effectLst/>
                        </a:rPr>
                        <a:t>CAMPUS 1: LEARNERSHIPS</a:t>
                      </a:r>
                      <a:endParaRPr lang="en-ZA" sz="12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49270303"/>
                  </a:ext>
                </a:extLst>
              </a:tr>
              <a:tr h="318891">
                <a:tc>
                  <a:txBody>
                    <a:bodyPr/>
                    <a:lstStyle/>
                    <a:p>
                      <a:pPr algn="r" fontAlgn="b"/>
                      <a:r>
                        <a:rPr lang="en-ZA" sz="1200" u="none" strike="noStrike">
                          <a:effectLst/>
                        </a:rPr>
                        <a:t>5100</a:t>
                      </a:r>
                      <a:endParaRPr lang="en-ZA"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200" u="none" strike="noStrike">
                          <a:effectLst/>
                        </a:rPr>
                        <a:t>CAMPUS 1:ENGINEERING FACULTY</a:t>
                      </a:r>
                      <a:endParaRPr lang="en-ZA" sz="12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58737925"/>
                  </a:ext>
                </a:extLst>
              </a:tr>
              <a:tr h="318891">
                <a:tc>
                  <a:txBody>
                    <a:bodyPr/>
                    <a:lstStyle/>
                    <a:p>
                      <a:pPr algn="r" fontAlgn="b"/>
                      <a:r>
                        <a:rPr lang="en-ZA" sz="1200" u="none" strike="noStrike">
                          <a:effectLst/>
                        </a:rPr>
                        <a:t>5110</a:t>
                      </a:r>
                      <a:endParaRPr lang="en-ZA"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200" u="none" strike="noStrike" dirty="0">
                          <a:effectLst/>
                        </a:rPr>
                        <a:t>CAMPUS 1: ENG FAC. INDIRECT COST</a:t>
                      </a:r>
                      <a:endParaRPr lang="en-US"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83909831"/>
                  </a:ext>
                </a:extLst>
              </a:tr>
            </a:tbl>
          </a:graphicData>
        </a:graphic>
      </p:graphicFrame>
      <p:cxnSp>
        <p:nvCxnSpPr>
          <p:cNvPr id="7" name="Straight Connector 6">
            <a:extLst>
              <a:ext uri="{FF2B5EF4-FFF2-40B4-BE49-F238E27FC236}">
                <a16:creationId xmlns:a16="http://schemas.microsoft.com/office/drawing/2014/main" id="{9AF7AC53-FA9A-9C44-8342-3D0CF5CCCFA4}"/>
              </a:ext>
            </a:extLst>
          </p:cNvPr>
          <p:cNvCxnSpPr/>
          <p:nvPr/>
        </p:nvCxnSpPr>
        <p:spPr>
          <a:xfrm>
            <a:off x="303213" y="3592340"/>
            <a:ext cx="3014804" cy="0"/>
          </a:xfrm>
          <a:prstGeom prst="line">
            <a:avLst/>
          </a:prstGeom>
          <a:ln w="57150">
            <a:solidFill>
              <a:srgbClr val="E6008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79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2B004B55-22AB-ADC8-9A37-3AAAF8127879}"/>
              </a:ext>
            </a:extLst>
          </p:cNvPr>
          <p:cNvSpPr>
            <a:spLocks noGrp="1"/>
          </p:cNvSpPr>
          <p:nvPr>
            <p:ph type="title"/>
          </p:nvPr>
        </p:nvSpPr>
        <p:spPr>
          <a:xfrm>
            <a:off x="303213" y="307976"/>
            <a:ext cx="6665912" cy="635000"/>
          </a:xfrm>
        </p:spPr>
        <p:txBody>
          <a:bodyPr/>
          <a:lstStyle/>
          <a:p>
            <a:r>
              <a:rPr lang="en-ZA" sz="2800" dirty="0"/>
              <a:t>Add to Existing Codes</a:t>
            </a:r>
          </a:p>
        </p:txBody>
      </p:sp>
      <p:graphicFrame>
        <p:nvGraphicFramePr>
          <p:cNvPr id="8" name="Content Placeholder 3">
            <a:extLst>
              <a:ext uri="{FF2B5EF4-FFF2-40B4-BE49-F238E27FC236}">
                <a16:creationId xmlns:a16="http://schemas.microsoft.com/office/drawing/2014/main" id="{A1E36DB9-1305-8B01-30D7-F8101DF2EA64}"/>
              </a:ext>
            </a:extLst>
          </p:cNvPr>
          <p:cNvGraphicFramePr>
            <a:graphicFrameLocks/>
          </p:cNvGraphicFramePr>
          <p:nvPr>
            <p:extLst>
              <p:ext uri="{D42A27DB-BD31-4B8C-83A1-F6EECF244321}">
                <p14:modId xmlns:p14="http://schemas.microsoft.com/office/powerpoint/2010/main" val="4060158190"/>
              </p:ext>
            </p:extLst>
          </p:nvPr>
        </p:nvGraphicFramePr>
        <p:xfrm>
          <a:off x="611031" y="1114425"/>
          <a:ext cx="4922994" cy="3312720"/>
        </p:xfrm>
        <a:graphic>
          <a:graphicData uri="http://schemas.openxmlformats.org/drawingml/2006/table">
            <a:tbl>
              <a:tblPr>
                <a:tableStyleId>{5C22544A-7EE6-4342-B048-85BDC9FD1C3A}</a:tableStyleId>
              </a:tblPr>
              <a:tblGrid>
                <a:gridCol w="525378">
                  <a:extLst>
                    <a:ext uri="{9D8B030D-6E8A-4147-A177-3AD203B41FA5}">
                      <a16:colId xmlns:a16="http://schemas.microsoft.com/office/drawing/2014/main" val="138090364"/>
                    </a:ext>
                  </a:extLst>
                </a:gridCol>
                <a:gridCol w="4397616">
                  <a:extLst>
                    <a:ext uri="{9D8B030D-6E8A-4147-A177-3AD203B41FA5}">
                      <a16:colId xmlns:a16="http://schemas.microsoft.com/office/drawing/2014/main" val="3893585472"/>
                    </a:ext>
                  </a:extLst>
                </a:gridCol>
              </a:tblGrid>
              <a:tr h="331272">
                <a:tc>
                  <a:txBody>
                    <a:bodyPr/>
                    <a:lstStyle/>
                    <a:p>
                      <a:pPr algn="r" fontAlgn="b"/>
                      <a:r>
                        <a:rPr lang="en-ZA" sz="1200" u="none" strike="noStrike">
                          <a:effectLst/>
                        </a:rPr>
                        <a:t>5000</a:t>
                      </a:r>
                      <a:endParaRPr lang="en-ZA"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200" u="none" strike="noStrike" dirty="0">
                          <a:effectLst/>
                        </a:rPr>
                        <a:t>CAMPUS 1: ACADEMIC</a:t>
                      </a:r>
                      <a:endParaRPr lang="en-ZA" sz="12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987372364"/>
                  </a:ext>
                </a:extLst>
              </a:tr>
              <a:tr h="331272">
                <a:tc>
                  <a:txBody>
                    <a:bodyPr/>
                    <a:lstStyle/>
                    <a:p>
                      <a:pPr algn="r" fontAlgn="b"/>
                      <a:r>
                        <a:rPr lang="en-ZA" sz="1200" u="none" strike="noStrike">
                          <a:effectLst/>
                        </a:rPr>
                        <a:t>5001</a:t>
                      </a:r>
                      <a:endParaRPr lang="en-ZA"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US" sz="1200" u="none" strike="noStrike">
                          <a:effectLst/>
                        </a:rPr>
                        <a:t>CAMPUS 1: OCCUPATIONAL SKILLS FACULTY</a:t>
                      </a:r>
                      <a:endParaRPr lang="en-US"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0310221"/>
                  </a:ext>
                </a:extLst>
              </a:tr>
              <a:tr h="331272">
                <a:tc>
                  <a:txBody>
                    <a:bodyPr/>
                    <a:lstStyle/>
                    <a:p>
                      <a:pPr algn="r" fontAlgn="b"/>
                      <a:r>
                        <a:rPr lang="en-ZA" sz="1200" u="none" strike="noStrike">
                          <a:effectLst/>
                        </a:rPr>
                        <a:t>5010</a:t>
                      </a:r>
                      <a:endParaRPr lang="en-ZA"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200" u="none" strike="noStrike" dirty="0">
                          <a:effectLst/>
                        </a:rPr>
                        <a:t>CAMPUS 1: SKILLS</a:t>
                      </a:r>
                      <a:endParaRPr lang="en-ZA" sz="12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74923685"/>
                  </a:ext>
                </a:extLst>
              </a:tr>
              <a:tr h="331272">
                <a:tc>
                  <a:txBody>
                    <a:bodyPr/>
                    <a:lstStyle/>
                    <a:p>
                      <a:pPr algn="r" fontAlgn="b"/>
                      <a:r>
                        <a:rPr lang="en-ZA" sz="1200" u="none" strike="noStrike">
                          <a:effectLst/>
                        </a:rPr>
                        <a:t>5020</a:t>
                      </a:r>
                      <a:endParaRPr lang="en-ZA"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200" u="none" strike="noStrike">
                          <a:effectLst/>
                        </a:rPr>
                        <a:t>CAMPUS 1: PARTNERSHIPS</a:t>
                      </a:r>
                      <a:endParaRPr lang="en-ZA"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14919577"/>
                  </a:ext>
                </a:extLst>
              </a:tr>
              <a:tr h="331272">
                <a:tc>
                  <a:txBody>
                    <a:bodyPr/>
                    <a:lstStyle/>
                    <a:p>
                      <a:pPr algn="r" fontAlgn="b"/>
                      <a:r>
                        <a:rPr lang="en-ZA" sz="1200" u="none" strike="noStrike">
                          <a:effectLst/>
                        </a:rPr>
                        <a:t>5030</a:t>
                      </a:r>
                      <a:endParaRPr lang="en-ZA"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200" u="none" strike="noStrike">
                          <a:effectLst/>
                        </a:rPr>
                        <a:t>CAMPUS 1: PROJECTS</a:t>
                      </a:r>
                      <a:endParaRPr lang="en-ZA"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52616503"/>
                  </a:ext>
                </a:extLst>
              </a:tr>
              <a:tr h="331272">
                <a:tc>
                  <a:txBody>
                    <a:bodyPr/>
                    <a:lstStyle/>
                    <a:p>
                      <a:pPr algn="r" fontAlgn="b"/>
                      <a:r>
                        <a:rPr lang="en-ZA" sz="1200" u="none" strike="noStrike">
                          <a:effectLst/>
                        </a:rPr>
                        <a:t>5040</a:t>
                      </a:r>
                      <a:endParaRPr lang="en-ZA"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200" u="none" strike="noStrike" dirty="0">
                          <a:effectLst/>
                        </a:rPr>
                        <a:t>CAMPUS 1: NON-FORMAL</a:t>
                      </a:r>
                      <a:endParaRPr lang="en-ZA" sz="12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735988347"/>
                  </a:ext>
                </a:extLst>
              </a:tr>
              <a:tr h="331272">
                <a:tc>
                  <a:txBody>
                    <a:bodyPr/>
                    <a:lstStyle/>
                    <a:p>
                      <a:pPr algn="r" fontAlgn="b"/>
                      <a:r>
                        <a:rPr lang="en-ZA" sz="1200" u="none" strike="noStrike">
                          <a:effectLst/>
                        </a:rPr>
                        <a:t>5050</a:t>
                      </a:r>
                      <a:endParaRPr lang="en-ZA"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200" u="none" strike="noStrike">
                          <a:effectLst/>
                        </a:rPr>
                        <a:t>CAMPUS 1: LEARNERSHIPS</a:t>
                      </a:r>
                      <a:endParaRPr lang="en-ZA"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63826984"/>
                  </a:ext>
                </a:extLst>
              </a:tr>
              <a:tr h="331272">
                <a:tc>
                  <a:txBody>
                    <a:bodyPr/>
                    <a:lstStyle/>
                    <a:p>
                      <a:pPr algn="r" fontAlgn="b"/>
                      <a:r>
                        <a:rPr lang="en-ZA" sz="1200" u="none" strike="noStrike">
                          <a:effectLst/>
                        </a:rPr>
                        <a:t>5100</a:t>
                      </a:r>
                      <a:endParaRPr lang="en-ZA"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200" u="none" strike="noStrike">
                          <a:effectLst/>
                        </a:rPr>
                        <a:t>CAMPUS 1:ENGINEERING FACULTY</a:t>
                      </a:r>
                      <a:endParaRPr lang="en-ZA"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2124335"/>
                  </a:ext>
                </a:extLst>
              </a:tr>
              <a:tr h="331272">
                <a:tc>
                  <a:txBody>
                    <a:bodyPr/>
                    <a:lstStyle/>
                    <a:p>
                      <a:pPr algn="r" fontAlgn="b"/>
                      <a:r>
                        <a:rPr lang="en-ZA" sz="1200" u="none" strike="noStrike">
                          <a:effectLst/>
                        </a:rPr>
                        <a:t>5101</a:t>
                      </a:r>
                      <a:endParaRPr lang="en-ZA"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200" u="none" strike="noStrike">
                          <a:effectLst/>
                        </a:rPr>
                        <a:t>CAMPUS 1: ENG REPORT 191 SUBJECT</a:t>
                      </a:r>
                      <a:endParaRPr lang="en-ZA"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706941250"/>
                  </a:ext>
                </a:extLst>
              </a:tr>
              <a:tr h="331272">
                <a:tc>
                  <a:txBody>
                    <a:bodyPr/>
                    <a:lstStyle/>
                    <a:p>
                      <a:pPr algn="r" fontAlgn="b"/>
                      <a:r>
                        <a:rPr lang="en-ZA" sz="1200" u="none" strike="noStrike">
                          <a:effectLst/>
                        </a:rPr>
                        <a:t>5110</a:t>
                      </a:r>
                      <a:endParaRPr lang="en-ZA"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US" sz="1200" u="none" strike="noStrike" dirty="0">
                          <a:effectLst/>
                        </a:rPr>
                        <a:t>CAMPUS 1: ENG FAC. INDIRECT COST</a:t>
                      </a:r>
                      <a:endParaRPr lang="en-US" sz="12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429212483"/>
                  </a:ext>
                </a:extLst>
              </a:tr>
            </a:tbl>
          </a:graphicData>
        </a:graphic>
      </p:graphicFrame>
      <p:sp>
        <p:nvSpPr>
          <p:cNvPr id="9" name="Arrow: Left 8">
            <a:extLst>
              <a:ext uri="{FF2B5EF4-FFF2-40B4-BE49-F238E27FC236}">
                <a16:creationId xmlns:a16="http://schemas.microsoft.com/office/drawing/2014/main" id="{8EA2E94A-C478-2235-37F1-C4F531555796}"/>
              </a:ext>
            </a:extLst>
          </p:cNvPr>
          <p:cNvSpPr/>
          <p:nvPr/>
        </p:nvSpPr>
        <p:spPr>
          <a:xfrm>
            <a:off x="2681201" y="1922280"/>
            <a:ext cx="1638677" cy="434567"/>
          </a:xfrm>
          <a:prstGeom prst="leftArrow">
            <a:avLst/>
          </a:prstGeom>
          <a:solidFill>
            <a:srgbClr val="F04C2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10" name="Arrow: Left 9">
            <a:extLst>
              <a:ext uri="{FF2B5EF4-FFF2-40B4-BE49-F238E27FC236}">
                <a16:creationId xmlns:a16="http://schemas.microsoft.com/office/drawing/2014/main" id="{F14FFD43-3AE2-6FAC-6DE9-CF0C27E840EA}"/>
              </a:ext>
            </a:extLst>
          </p:cNvPr>
          <p:cNvSpPr/>
          <p:nvPr/>
        </p:nvSpPr>
        <p:spPr>
          <a:xfrm>
            <a:off x="2605000" y="2448395"/>
            <a:ext cx="1638677" cy="434567"/>
          </a:xfrm>
          <a:prstGeom prst="leftArrow">
            <a:avLst/>
          </a:prstGeom>
          <a:solidFill>
            <a:srgbClr val="5A2F9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21309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theme/theme1.xml><?xml version="1.0" encoding="utf-8"?>
<a:theme xmlns:a="http://schemas.openxmlformats.org/drawingml/2006/main" name="Title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Index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1_Content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88e92da-69d2-4581-99f2-5c84603edac8">
      <Terms xmlns="http://schemas.microsoft.com/office/infopath/2007/PartnerControls"/>
    </lcf76f155ced4ddcb4097134ff3c332f>
    <TaxCatchAll xmlns="ed4c1c21-ebbe-4ecf-9eb1-70859bdf645d" xsi:nil="true"/>
    <Vendor xmlns="d88e92da-69d2-4581-99f2-5c84603edac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2FA831BBB3F294D8ADE7A00300E0750" ma:contentTypeVersion="16" ma:contentTypeDescription="Create a new document." ma:contentTypeScope="" ma:versionID="076d7bac63c8892fbb033b03c342e0d7">
  <xsd:schema xmlns:xsd="http://www.w3.org/2001/XMLSchema" xmlns:xs="http://www.w3.org/2001/XMLSchema" xmlns:p="http://schemas.microsoft.com/office/2006/metadata/properties" xmlns:ns2="d88e92da-69d2-4581-99f2-5c84603edac8" xmlns:ns3="ed4c1c21-ebbe-4ecf-9eb1-70859bdf645d" targetNamespace="http://schemas.microsoft.com/office/2006/metadata/properties" ma:root="true" ma:fieldsID="49a05c960baf9c0c435127747754eec8" ns2:_="" ns3:_="">
    <xsd:import namespace="d88e92da-69d2-4581-99f2-5c84603edac8"/>
    <xsd:import namespace="ed4c1c21-ebbe-4ecf-9eb1-70859bdf645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Vendor" minOccurs="0"/>
                <xsd:element ref="ns2:MediaLengthInSeconds" minOccurs="0"/>
                <xsd:element ref="ns2:MediaServiceDateTake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8e92da-69d2-4581-99f2-5c84603eda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4ee7717-240c-4a63-80e0-133444852a4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Vendor" ma:index="18" nillable="true" ma:displayName="Vendor" ma:description="Recruitment Agency" ma:format="Dropdown" ma:internalName="Vendor">
      <xsd:simpleType>
        <xsd:restriction base="dms:Text">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d4c1c21-ebbe-4ecf-9eb1-70859bdf645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e2efe1b7-5221-4178-af51-3bde4ded5de7}" ma:internalName="TaxCatchAll" ma:showField="CatchAllData" ma:web="ed4c1c21-ebbe-4ecf-9eb1-70859bdf64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70124F-341B-4EB7-A7FE-0A7C444EB2A6}">
  <ds:schemaRefs>
    <ds:schemaRef ds:uri="http://schemas.microsoft.com/sharepoint/v3/contenttype/forms"/>
  </ds:schemaRefs>
</ds:datastoreItem>
</file>

<file path=customXml/itemProps2.xml><?xml version="1.0" encoding="utf-8"?>
<ds:datastoreItem xmlns:ds="http://schemas.openxmlformats.org/officeDocument/2006/customXml" ds:itemID="{95B1945F-73E2-4B21-BC8D-5921CA20D577}">
  <ds:schemaRefs>
    <ds:schemaRef ds:uri="http://schemas.microsoft.com/office/2006/metadata/properties"/>
    <ds:schemaRef ds:uri="http://www.w3.org/XML/1998/namespace"/>
    <ds:schemaRef ds:uri="http://schemas.microsoft.com/office/2006/documentManagement/types"/>
    <ds:schemaRef ds:uri="http://purl.org/dc/terms/"/>
    <ds:schemaRef ds:uri="0da1b1ea-57f8-42a3-9452-6fd3afa36837"/>
    <ds:schemaRef ds:uri="http://purl.org/dc/elements/1.1/"/>
    <ds:schemaRef ds:uri="http://schemas.openxmlformats.org/package/2006/metadata/core-properties"/>
    <ds:schemaRef ds:uri="4df4a731-93ff-406d-a620-15b1bf40924e"/>
    <ds:schemaRef ds:uri="http://schemas.microsoft.com/office/infopath/2007/PartnerControls"/>
    <ds:schemaRef ds:uri="d937f384-8e0c-488f-ad07-f909586f6b99"/>
    <ds:schemaRef ds:uri="http://purl.org/dc/dcmitype/"/>
    <ds:schemaRef ds:uri="d88e92da-69d2-4581-99f2-5c84603edac8"/>
    <ds:schemaRef ds:uri="ed4c1c21-ebbe-4ecf-9eb1-70859bdf645d"/>
  </ds:schemaRefs>
</ds:datastoreItem>
</file>

<file path=customXml/itemProps3.xml><?xml version="1.0" encoding="utf-8"?>
<ds:datastoreItem xmlns:ds="http://schemas.openxmlformats.org/officeDocument/2006/customXml" ds:itemID="{C63D504F-8EFC-4F1F-AABF-FFE088358D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8e92da-69d2-4581-99f2-5c84603edac8"/>
    <ds:schemaRef ds:uri="ed4c1c21-ebbe-4ecf-9eb1-70859bdf64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667</TotalTime>
  <Words>1727</Words>
  <Application>Microsoft Office PowerPoint</Application>
  <PresentationFormat>Custom</PresentationFormat>
  <Paragraphs>287</Paragraphs>
  <Slides>16</Slides>
  <Notes>13</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Title Slides</vt:lpstr>
      <vt:lpstr>Index Slides</vt:lpstr>
      <vt:lpstr>1_Content Slides</vt:lpstr>
      <vt:lpstr>Strategies to Address  the Problem of old Code Sets  &amp; Organisational Restructure</vt:lpstr>
      <vt:lpstr>Does any of this sound familiar</vt:lpstr>
      <vt:lpstr>PowerPoint Presentation</vt:lpstr>
      <vt:lpstr>Colleges using ITS Integrator</vt:lpstr>
      <vt:lpstr>Universities using ITS Integrator</vt:lpstr>
      <vt:lpstr>PowerPoint Presentation</vt:lpstr>
      <vt:lpstr>What is usually done?</vt:lpstr>
      <vt:lpstr>Convert Existing Codes</vt:lpstr>
      <vt:lpstr>Add to Existing Codes</vt:lpstr>
      <vt:lpstr>Start New Structure</vt:lpstr>
      <vt:lpstr>PowerPoint Presentation</vt:lpstr>
      <vt:lpstr>What process do we follow?</vt:lpstr>
      <vt:lpstr>PowerPoint Presentation</vt:lpstr>
      <vt:lpstr>What outcome do you want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User;mbali.mbhele@adaptit.com</dc:creator>
  <cp:lastModifiedBy>Bridget Nkuna</cp:lastModifiedBy>
  <cp:revision>120</cp:revision>
  <dcterms:created xsi:type="dcterms:W3CDTF">2023-07-06T09:53:04Z</dcterms:created>
  <dcterms:modified xsi:type="dcterms:W3CDTF">2024-03-03T09:39:12Z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0x01010062FA831BBB3F294D8ADE7A00300E0750</vt:lpwstr>
  </property>
  <property fmtid="{D5CDD505-2E9C-101B-9397-08002B2CF9AE}" pid="3" name="MediaServiceImageTags">
    <vt:lpwstr/>
  </property>
</Properties>
</file>